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708" r:id="rId4"/>
    <p:sldMasterId id="2147483720" r:id="rId5"/>
    <p:sldMasterId id="2147483768" r:id="rId6"/>
    <p:sldMasterId id="2147483852" r:id="rId7"/>
  </p:sldMasterIdLst>
  <p:notesMasterIdLst>
    <p:notesMasterId r:id="rId33"/>
  </p:notesMasterIdLst>
  <p:sldIdLst>
    <p:sldId id="314" r:id="rId8"/>
    <p:sldId id="366" r:id="rId9"/>
    <p:sldId id="350" r:id="rId10"/>
    <p:sldId id="362" r:id="rId11"/>
    <p:sldId id="351" r:id="rId12"/>
    <p:sldId id="315" r:id="rId13"/>
    <p:sldId id="322" r:id="rId14"/>
    <p:sldId id="316" r:id="rId15"/>
    <p:sldId id="363" r:id="rId16"/>
    <p:sldId id="364" r:id="rId17"/>
    <p:sldId id="365" r:id="rId18"/>
    <p:sldId id="342" r:id="rId19"/>
    <p:sldId id="361" r:id="rId20"/>
    <p:sldId id="360" r:id="rId21"/>
    <p:sldId id="282" r:id="rId22"/>
    <p:sldId id="297" r:id="rId23"/>
    <p:sldId id="289" r:id="rId24"/>
    <p:sldId id="299" r:id="rId25"/>
    <p:sldId id="300" r:id="rId26"/>
    <p:sldId id="290" r:id="rId27"/>
    <p:sldId id="298" r:id="rId28"/>
    <p:sldId id="341" r:id="rId29"/>
    <p:sldId id="358" r:id="rId30"/>
    <p:sldId id="327" r:id="rId31"/>
    <p:sldId id="359"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F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71" autoAdjust="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14445DFA-AF53-4E36-86E5-AFA9EBE05FE3}" type="datetimeFigureOut">
              <a:rPr lang="en-US" smtClean="0"/>
              <a:t>3/1/2018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AD20DA1C-A372-4634-A8DF-B9B7BD053829}" type="slidenum">
              <a:rPr lang="en-US" smtClean="0"/>
              <a:t>‹#›</a:t>
            </a:fld>
            <a:endParaRPr lang="en-US"/>
          </a:p>
        </p:txBody>
      </p:sp>
    </p:spTree>
    <p:extLst>
      <p:ext uri="{BB962C8B-B14F-4D97-AF65-F5344CB8AC3E}">
        <p14:creationId xmlns:p14="http://schemas.microsoft.com/office/powerpoint/2010/main" val="67132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CB1CE3-B059-4BF5-B35B-295BF872E833}" type="datetimeFigureOut">
              <a:rPr lang="en-US" smtClean="0"/>
              <a:pPr/>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B3A278-D871-41A9-9BBE-528F7EBA8D6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pPr/>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B3A278-D871-41A9-9BBE-528F7EBA8D6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pPr/>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B3A278-D871-41A9-9BBE-528F7EBA8D6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482" name="Group 2"/>
          <p:cNvGrpSpPr>
            <a:grpSpLocks/>
          </p:cNvGrpSpPr>
          <p:nvPr/>
        </p:nvGrpSpPr>
        <p:grpSpPr bwMode="auto">
          <a:xfrm>
            <a:off x="319088" y="1752600"/>
            <a:ext cx="8824912" cy="5129213"/>
            <a:chOff x="201" y="1104"/>
            <a:chExt cx="5559" cy="3231"/>
          </a:xfrm>
        </p:grpSpPr>
        <p:sp>
          <p:nvSpPr>
            <p:cNvPr id="20483" name="Freeform 3"/>
            <p:cNvSpPr>
              <a:spLocks/>
            </p:cNvSpPr>
            <p:nvPr/>
          </p:nvSpPr>
          <p:spPr bwMode="ltGray">
            <a:xfrm>
              <a:off x="210" y="1104"/>
              <a:ext cx="5550" cy="3216"/>
            </a:xfrm>
            <a:custGeom>
              <a:avLst/>
              <a:gdLst/>
              <a:ahLst/>
              <a:cxnLst>
                <a:cxn ang="0">
                  <a:pos x="335" y="0"/>
                </a:cxn>
                <a:cxn ang="0">
                  <a:pos x="333" y="1290"/>
                </a:cxn>
                <a:cxn ang="0">
                  <a:pos x="0" y="1290"/>
                </a:cxn>
                <a:cxn ang="0">
                  <a:pos x="6" y="3210"/>
                </a:cxn>
                <a:cxn ang="0">
                  <a:pos x="5550" y="3216"/>
                </a:cxn>
                <a:cxn ang="0">
                  <a:pos x="5550" y="0"/>
                </a:cxn>
                <a:cxn ang="0">
                  <a:pos x="335" y="0"/>
                </a:cxn>
                <a:cxn ang="0">
                  <a:pos x="335" y="0"/>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w="9525">
              <a:noFill/>
              <a:round/>
              <a:headEnd/>
              <a:tailEnd/>
            </a:ln>
          </p:spPr>
          <p:txBody>
            <a:bodyPr/>
            <a:lstStyle/>
            <a:p>
              <a:pPr eaLnBrk="0" fontAlgn="base" hangingPunct="0">
                <a:spcBef>
                  <a:spcPct val="0"/>
                </a:spcBef>
                <a:spcAft>
                  <a:spcPct val="0"/>
                </a:spcAft>
              </a:pPr>
              <a:endParaRPr lang="en-US">
                <a:solidFill>
                  <a:srgbClr val="FFFFFF"/>
                </a:solidFill>
              </a:endParaRPr>
            </a:p>
          </p:txBody>
        </p:sp>
        <p:sp>
          <p:nvSpPr>
            <p:cNvPr id="20484" name="Freeform 4"/>
            <p:cNvSpPr>
              <a:spLocks/>
            </p:cNvSpPr>
            <p:nvPr/>
          </p:nvSpPr>
          <p:spPr bwMode="ltGray">
            <a:xfrm>
              <a:off x="528" y="2400"/>
              <a:ext cx="5232" cy="1920"/>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eaLnBrk="0" fontAlgn="base" hangingPunct="0">
                <a:spcBef>
                  <a:spcPct val="0"/>
                </a:spcBef>
                <a:spcAft>
                  <a:spcPct val="0"/>
                </a:spcAft>
              </a:pPr>
              <a:endParaRPr lang="en-US">
                <a:solidFill>
                  <a:srgbClr val="FFFFFF"/>
                </a:solidFill>
              </a:endParaRPr>
            </a:p>
          </p:txBody>
        </p:sp>
        <p:sp>
          <p:nvSpPr>
            <p:cNvPr id="20485"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20486"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20487"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20488"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grpSp>
      <p:sp>
        <p:nvSpPr>
          <p:cNvPr id="20489" name="Rectangle 9"/>
          <p:cNvSpPr>
            <a:spLocks noGrp="1" noChangeArrowheads="1"/>
          </p:cNvSpPr>
          <p:nvPr>
            <p:ph type="ctrTitle" sz="quarter"/>
          </p:nvPr>
        </p:nvSpPr>
        <p:spPr>
          <a:xfrm>
            <a:off x="990600" y="1905000"/>
            <a:ext cx="7772400" cy="1736725"/>
          </a:xfrm>
        </p:spPr>
        <p:txBody>
          <a:bodyPr anchor="t"/>
          <a:lstStyle>
            <a:lvl1pPr>
              <a:defRPr sz="5400"/>
            </a:lvl1pPr>
          </a:lstStyle>
          <a:p>
            <a:r>
              <a:rPr lang="en-US"/>
              <a:t>Click to edit Master title style</a:t>
            </a:r>
          </a:p>
        </p:txBody>
      </p:sp>
      <p:sp>
        <p:nvSpPr>
          <p:cNvPr id="20490" name="Rectangle 10"/>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r>
              <a:rPr lang="en-US"/>
              <a:t>Click to edit Master subtitle style</a:t>
            </a:r>
          </a:p>
        </p:txBody>
      </p:sp>
      <p:sp>
        <p:nvSpPr>
          <p:cNvPr id="20491" name="Rectangle 11"/>
          <p:cNvSpPr>
            <a:spLocks noGrp="1" noChangeArrowheads="1"/>
          </p:cNvSpPr>
          <p:nvPr>
            <p:ph type="dt" sz="quarter" idx="2"/>
          </p:nvPr>
        </p:nvSpPr>
        <p:spPr>
          <a:xfrm>
            <a:off x="990600" y="6245225"/>
            <a:ext cx="1901825" cy="476250"/>
          </a:xfrm>
        </p:spPr>
        <p:txBody>
          <a:bodyPr/>
          <a:lstStyle>
            <a:lvl1pPr>
              <a:defRPr/>
            </a:lvl1pPr>
          </a:lstStyle>
          <a:p>
            <a:endParaRPr lang="en-US">
              <a:solidFill>
                <a:srgbClr val="FFFFFF"/>
              </a:solidFill>
            </a:endParaRPr>
          </a:p>
        </p:txBody>
      </p:sp>
      <p:sp>
        <p:nvSpPr>
          <p:cNvPr id="20492" name="Rectangle 12"/>
          <p:cNvSpPr>
            <a:spLocks noGrp="1" noChangeArrowheads="1"/>
          </p:cNvSpPr>
          <p:nvPr>
            <p:ph type="ftr" sz="quarter" idx="3"/>
          </p:nvPr>
        </p:nvSpPr>
        <p:spPr>
          <a:xfrm>
            <a:off x="3468688" y="6245225"/>
            <a:ext cx="2895600" cy="476250"/>
          </a:xfrm>
        </p:spPr>
        <p:txBody>
          <a:bodyPr/>
          <a:lstStyle>
            <a:lvl1pPr>
              <a:defRPr/>
            </a:lvl1pPr>
          </a:lstStyle>
          <a:p>
            <a:endParaRPr lang="en-US">
              <a:solidFill>
                <a:srgbClr val="FFFFFF"/>
              </a:solidFill>
            </a:endParaRPr>
          </a:p>
        </p:txBody>
      </p:sp>
      <p:sp>
        <p:nvSpPr>
          <p:cNvPr id="20493" name="Rectangle 13"/>
          <p:cNvSpPr>
            <a:spLocks noGrp="1" noChangeArrowheads="1"/>
          </p:cNvSpPr>
          <p:nvPr>
            <p:ph type="sldNum" sz="quarter" idx="4"/>
          </p:nvPr>
        </p:nvSpPr>
        <p:spPr/>
        <p:txBody>
          <a:bodyPr/>
          <a:lstStyle>
            <a:lvl1pPr>
              <a:defRPr/>
            </a:lvl1pPr>
          </a:lstStyle>
          <a:p>
            <a:fld id="{45148784-2777-4ED7-B357-22F1D8A77E1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14275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79E781E-259E-4CE6-B7AC-B710D3FC3A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3256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42E7266-21D1-4631-9F9E-0C48ADCAB9F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33418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28E879D-25F6-4299-80A6-6C8A1FD244E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01382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533A23A6-E2DA-4BC5-89BA-1835DECB0D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91429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7D4BBD5-913D-4B74-8CAA-A381ED436C8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4928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4AEE26D-4704-4FA8-8854-DFE5DFAA247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1359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78B54D5-7629-438D-90CC-C4F30A091D1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8991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pPr/>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B3A278-D871-41A9-9BBE-528F7EBA8D6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947C45-6CCE-4316-8C88-CE017B40D5E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02293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E5C86EB-18DA-42E4-A94D-3CF8D1CBDDB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01188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1F305B7-855F-45CA-9FE4-F74A04E2364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7316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482" name="Group 2"/>
          <p:cNvGrpSpPr>
            <a:grpSpLocks/>
          </p:cNvGrpSpPr>
          <p:nvPr/>
        </p:nvGrpSpPr>
        <p:grpSpPr bwMode="auto">
          <a:xfrm>
            <a:off x="319088" y="1752600"/>
            <a:ext cx="8824912" cy="5129213"/>
            <a:chOff x="201" y="1104"/>
            <a:chExt cx="5559" cy="3231"/>
          </a:xfrm>
        </p:grpSpPr>
        <p:sp>
          <p:nvSpPr>
            <p:cNvPr id="20483" name="Freeform 3"/>
            <p:cNvSpPr>
              <a:spLocks/>
            </p:cNvSpPr>
            <p:nvPr/>
          </p:nvSpPr>
          <p:spPr bwMode="ltGray">
            <a:xfrm>
              <a:off x="210" y="1104"/>
              <a:ext cx="5550" cy="3216"/>
            </a:xfrm>
            <a:custGeom>
              <a:avLst/>
              <a:gdLst/>
              <a:ahLst/>
              <a:cxnLst>
                <a:cxn ang="0">
                  <a:pos x="335" y="0"/>
                </a:cxn>
                <a:cxn ang="0">
                  <a:pos x="333" y="1290"/>
                </a:cxn>
                <a:cxn ang="0">
                  <a:pos x="0" y="1290"/>
                </a:cxn>
                <a:cxn ang="0">
                  <a:pos x="6" y="3210"/>
                </a:cxn>
                <a:cxn ang="0">
                  <a:pos x="5550" y="3216"/>
                </a:cxn>
                <a:cxn ang="0">
                  <a:pos x="5550" y="0"/>
                </a:cxn>
                <a:cxn ang="0">
                  <a:pos x="335" y="0"/>
                </a:cxn>
                <a:cxn ang="0">
                  <a:pos x="335" y="0"/>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w="9525">
              <a:noFill/>
              <a:round/>
              <a:headEnd/>
              <a:tailEnd/>
            </a:ln>
          </p:spPr>
          <p:txBody>
            <a:bodyPr/>
            <a:lstStyle/>
            <a:p>
              <a:pPr eaLnBrk="0" fontAlgn="base" hangingPunct="0">
                <a:spcBef>
                  <a:spcPct val="0"/>
                </a:spcBef>
                <a:spcAft>
                  <a:spcPct val="0"/>
                </a:spcAft>
              </a:pPr>
              <a:endParaRPr lang="en-US">
                <a:solidFill>
                  <a:srgbClr val="FFFFFF"/>
                </a:solidFill>
              </a:endParaRPr>
            </a:p>
          </p:txBody>
        </p:sp>
        <p:sp>
          <p:nvSpPr>
            <p:cNvPr id="20484" name="Freeform 4"/>
            <p:cNvSpPr>
              <a:spLocks/>
            </p:cNvSpPr>
            <p:nvPr/>
          </p:nvSpPr>
          <p:spPr bwMode="ltGray">
            <a:xfrm>
              <a:off x="528" y="2400"/>
              <a:ext cx="5232" cy="1920"/>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eaLnBrk="0" fontAlgn="base" hangingPunct="0">
                <a:spcBef>
                  <a:spcPct val="0"/>
                </a:spcBef>
                <a:spcAft>
                  <a:spcPct val="0"/>
                </a:spcAft>
              </a:pPr>
              <a:endParaRPr lang="en-US">
                <a:solidFill>
                  <a:srgbClr val="FFFFFF"/>
                </a:solidFill>
              </a:endParaRPr>
            </a:p>
          </p:txBody>
        </p:sp>
        <p:sp>
          <p:nvSpPr>
            <p:cNvPr id="20485"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20486"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20487"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20488"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grpSp>
      <p:sp>
        <p:nvSpPr>
          <p:cNvPr id="20489" name="Rectangle 9"/>
          <p:cNvSpPr>
            <a:spLocks noGrp="1" noChangeArrowheads="1"/>
          </p:cNvSpPr>
          <p:nvPr>
            <p:ph type="ctrTitle" sz="quarter"/>
          </p:nvPr>
        </p:nvSpPr>
        <p:spPr>
          <a:xfrm>
            <a:off x="990600" y="1905000"/>
            <a:ext cx="7772400" cy="1736725"/>
          </a:xfrm>
        </p:spPr>
        <p:txBody>
          <a:bodyPr anchor="t"/>
          <a:lstStyle>
            <a:lvl1pPr>
              <a:defRPr sz="5400"/>
            </a:lvl1pPr>
          </a:lstStyle>
          <a:p>
            <a:r>
              <a:rPr lang="en-US"/>
              <a:t>Click to edit Master title style</a:t>
            </a:r>
          </a:p>
        </p:txBody>
      </p:sp>
      <p:sp>
        <p:nvSpPr>
          <p:cNvPr id="20490" name="Rectangle 10"/>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r>
              <a:rPr lang="en-US"/>
              <a:t>Click to edit Master subtitle style</a:t>
            </a:r>
          </a:p>
        </p:txBody>
      </p:sp>
      <p:sp>
        <p:nvSpPr>
          <p:cNvPr id="20491" name="Rectangle 11"/>
          <p:cNvSpPr>
            <a:spLocks noGrp="1" noChangeArrowheads="1"/>
          </p:cNvSpPr>
          <p:nvPr>
            <p:ph type="dt" sz="quarter" idx="2"/>
          </p:nvPr>
        </p:nvSpPr>
        <p:spPr>
          <a:xfrm>
            <a:off x="990600" y="6245225"/>
            <a:ext cx="1901825" cy="476250"/>
          </a:xfrm>
        </p:spPr>
        <p:txBody>
          <a:bodyPr/>
          <a:lstStyle>
            <a:lvl1pPr>
              <a:defRPr/>
            </a:lvl1pPr>
          </a:lstStyle>
          <a:p>
            <a:endParaRPr lang="en-US">
              <a:solidFill>
                <a:srgbClr val="FFFFFF"/>
              </a:solidFill>
            </a:endParaRPr>
          </a:p>
        </p:txBody>
      </p:sp>
      <p:sp>
        <p:nvSpPr>
          <p:cNvPr id="20492" name="Rectangle 12"/>
          <p:cNvSpPr>
            <a:spLocks noGrp="1" noChangeArrowheads="1"/>
          </p:cNvSpPr>
          <p:nvPr>
            <p:ph type="ftr" sz="quarter" idx="3"/>
          </p:nvPr>
        </p:nvSpPr>
        <p:spPr>
          <a:xfrm>
            <a:off x="3468688" y="6245225"/>
            <a:ext cx="2895600" cy="476250"/>
          </a:xfrm>
        </p:spPr>
        <p:txBody>
          <a:bodyPr/>
          <a:lstStyle>
            <a:lvl1pPr>
              <a:defRPr/>
            </a:lvl1pPr>
          </a:lstStyle>
          <a:p>
            <a:endParaRPr lang="en-US">
              <a:solidFill>
                <a:srgbClr val="FFFFFF"/>
              </a:solidFill>
            </a:endParaRPr>
          </a:p>
        </p:txBody>
      </p:sp>
      <p:sp>
        <p:nvSpPr>
          <p:cNvPr id="20493" name="Rectangle 13"/>
          <p:cNvSpPr>
            <a:spLocks noGrp="1" noChangeArrowheads="1"/>
          </p:cNvSpPr>
          <p:nvPr>
            <p:ph type="sldNum" sz="quarter" idx="4"/>
          </p:nvPr>
        </p:nvSpPr>
        <p:spPr/>
        <p:txBody>
          <a:bodyPr/>
          <a:lstStyle>
            <a:lvl1pPr>
              <a:defRPr/>
            </a:lvl1pPr>
          </a:lstStyle>
          <a:p>
            <a:fld id="{45148784-2777-4ED7-B357-22F1D8A77E1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75168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79E781E-259E-4CE6-B7AC-B710D3FC3A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34915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42E7266-21D1-4631-9F9E-0C48ADCAB9F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24459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28E879D-25F6-4299-80A6-6C8A1FD244E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826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533A23A6-E2DA-4BC5-89BA-1835DECB0D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4977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7D4BBD5-913D-4B74-8CAA-A381ED436C8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11503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4AEE26D-4704-4FA8-8854-DFE5DFAA247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23358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CB1CE3-B059-4BF5-B35B-295BF872E833}" type="datetimeFigureOut">
              <a:rPr lang="en-US" smtClean="0"/>
              <a:pPr/>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B3A278-D871-41A9-9BBE-528F7EBA8D6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78B54D5-7629-438D-90CC-C4F30A091D1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3868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947C45-6CCE-4316-8C88-CE017B40D5E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0519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E5C86EB-18DA-42E4-A94D-3CF8D1CBDDB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3786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1F305B7-855F-45CA-9FE4-F74A04E2364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9212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665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816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108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095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52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755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CB1CE3-B059-4BF5-B35B-295BF872E833}" type="datetimeFigureOut">
              <a:rPr lang="en-US" smtClean="0"/>
              <a:pPr/>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B3A278-D871-41A9-9BBE-528F7EBA8D6E}"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607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07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210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961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393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381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2575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947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076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47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CB1CE3-B059-4BF5-B35B-295BF872E833}" type="datetimeFigureOut">
              <a:rPr lang="en-US" smtClean="0"/>
              <a:pPr/>
              <a:t>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B3A278-D871-41A9-9BBE-528F7EBA8D6E}"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07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975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288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322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634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905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3983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633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780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810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CB1CE3-B059-4BF5-B35B-295BF872E833}" type="datetimeFigureOut">
              <a:rPr lang="en-US" smtClean="0"/>
              <a:pPr/>
              <a:t>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B3A278-D871-41A9-9BBE-528F7EBA8D6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00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3558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871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9093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6924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9876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5262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4629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42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99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B1CE3-B059-4BF5-B35B-295BF872E833}" type="datetimeFigureOut">
              <a:rPr lang="en-US" smtClean="0"/>
              <a:pPr/>
              <a:t>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B3A278-D871-41A9-9BBE-528F7EBA8D6E}"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4138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434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301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044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154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8033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7500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862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CB1CE3-B059-4BF5-B35B-295BF872E833}" type="datetimeFigureOut">
              <a:rPr lang="en-US" smtClean="0"/>
              <a:pPr/>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B3A278-D871-41A9-9BBE-528F7EBA8D6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CB1CE3-B059-4BF5-B35B-295BF872E833}" type="datetimeFigureOut">
              <a:rPr lang="en-US" smtClean="0"/>
              <a:pPr/>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B3A278-D871-41A9-9BBE-528F7EBA8D6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B1CE3-B059-4BF5-B35B-295BF872E833}" type="datetimeFigureOut">
              <a:rPr lang="en-US" smtClean="0"/>
              <a:pPr/>
              <a:t>3/1/2018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3A278-D871-41A9-9BBE-528F7EBA8D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319088" y="1828800"/>
            <a:ext cx="8824912" cy="5029200"/>
            <a:chOff x="201" y="1152"/>
            <a:chExt cx="5559" cy="3168"/>
          </a:xfrm>
        </p:grpSpPr>
        <p:sp>
          <p:nvSpPr>
            <p:cNvPr id="19459" name="Freeform 3"/>
            <p:cNvSpPr>
              <a:spLocks/>
            </p:cNvSpPr>
            <p:nvPr/>
          </p:nvSpPr>
          <p:spPr bwMode="ltGray">
            <a:xfrm>
              <a:off x="528" y="2909"/>
              <a:ext cx="5232" cy="1411"/>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eaLnBrk="0" fontAlgn="base" hangingPunct="0">
                <a:spcBef>
                  <a:spcPct val="0"/>
                </a:spcBef>
                <a:spcAft>
                  <a:spcPct val="0"/>
                </a:spcAft>
              </a:pPr>
              <a:endParaRPr lang="en-US">
                <a:solidFill>
                  <a:srgbClr val="FFFFFF"/>
                </a:solidFill>
              </a:endParaRPr>
            </a:p>
          </p:txBody>
        </p:sp>
        <p:sp>
          <p:nvSpPr>
            <p:cNvPr id="19460" name="Freeform 4"/>
            <p:cNvSpPr>
              <a:spLocks/>
            </p:cNvSpPr>
            <p:nvPr/>
          </p:nvSpPr>
          <p:spPr bwMode="ltGray">
            <a:xfrm>
              <a:off x="210" y="1152"/>
              <a:ext cx="5550" cy="3168"/>
            </a:xfrm>
            <a:custGeom>
              <a:avLst/>
              <a:gdLst/>
              <a:ahLst/>
              <a:cxnLst>
                <a:cxn ang="0">
                  <a:pos x="330" y="1764"/>
                </a:cxn>
                <a:cxn ang="0">
                  <a:pos x="0" y="1764"/>
                </a:cxn>
                <a:cxn ang="0">
                  <a:pos x="0" y="3168"/>
                </a:cxn>
                <a:cxn ang="0">
                  <a:pos x="5550" y="3168"/>
                </a:cxn>
                <a:cxn ang="0">
                  <a:pos x="5550" y="0"/>
                </a:cxn>
                <a:cxn ang="0">
                  <a:pos x="330" y="0"/>
                </a:cxn>
                <a:cxn ang="0">
                  <a:pos x="330" y="1764"/>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w="9525">
              <a:noFill/>
              <a:round/>
              <a:headEnd/>
              <a:tailEnd/>
            </a:ln>
          </p:spPr>
          <p:txBody>
            <a:bodyPr/>
            <a:lstStyle/>
            <a:p>
              <a:pPr eaLnBrk="0" fontAlgn="base" hangingPunct="0">
                <a:spcBef>
                  <a:spcPct val="0"/>
                </a:spcBef>
                <a:spcAft>
                  <a:spcPct val="0"/>
                </a:spcAft>
              </a:pPr>
              <a:endParaRPr lang="en-US">
                <a:solidFill>
                  <a:srgbClr val="FFFFFF"/>
                </a:solidFill>
              </a:endParaRPr>
            </a:p>
          </p:txBody>
        </p:sp>
        <p:sp>
          <p:nvSpPr>
            <p:cNvPr id="19461" name="Freeform 5"/>
            <p:cNvSpPr>
              <a:spLocks/>
            </p:cNvSpPr>
            <p:nvPr/>
          </p:nvSpPr>
          <p:spPr bwMode="ltGray">
            <a:xfrm>
              <a:off x="528" y="2932"/>
              <a:ext cx="5232" cy="1388"/>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w="9525">
              <a:noFill/>
              <a:round/>
              <a:headEnd/>
              <a:tailEnd/>
            </a:ln>
          </p:spPr>
          <p:txBody>
            <a:bodyPr/>
            <a:lstStyle/>
            <a:p>
              <a:pPr eaLnBrk="0" fontAlgn="base" hangingPunct="0">
                <a:spcBef>
                  <a:spcPct val="0"/>
                </a:spcBef>
                <a:spcAft>
                  <a:spcPct val="0"/>
                </a:spcAft>
              </a:pPr>
              <a:endParaRPr lang="en-US">
                <a:solidFill>
                  <a:srgbClr val="FFFFFF"/>
                </a:solidFill>
              </a:endParaRPr>
            </a:p>
          </p:txBody>
        </p:sp>
        <p:sp>
          <p:nvSpPr>
            <p:cNvPr id="19462"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19463"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19464"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19465"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19466"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grpSp>
      <p:sp>
        <p:nvSpPr>
          <p:cNvPr id="19467"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pPr fontAlgn="base">
              <a:spcBef>
                <a:spcPct val="0"/>
              </a:spcBef>
              <a:spcAft>
                <a:spcPct val="0"/>
              </a:spcAft>
            </a:pPr>
            <a:endParaRPr lang="en-US">
              <a:solidFill>
                <a:srgbClr val="FFFFFF"/>
              </a:solidFill>
            </a:endParaRPr>
          </a:p>
        </p:txBody>
      </p:sp>
      <p:sp>
        <p:nvSpPr>
          <p:cNvPr id="19468"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fontAlgn="base">
              <a:spcBef>
                <a:spcPct val="0"/>
              </a:spcBef>
              <a:spcAft>
                <a:spcPct val="0"/>
              </a:spcAft>
            </a:pPr>
            <a:endParaRPr lang="en-US">
              <a:solidFill>
                <a:srgbClr val="FFFFFF"/>
              </a:solidFill>
            </a:endParaRPr>
          </a:p>
        </p:txBody>
      </p:sp>
      <p:sp>
        <p:nvSpPr>
          <p:cNvPr id="19469"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fontAlgn="base">
              <a:spcBef>
                <a:spcPct val="0"/>
              </a:spcBef>
              <a:spcAft>
                <a:spcPct val="0"/>
              </a:spcAft>
            </a:pPr>
            <a:fld id="{8F6F8347-6BCB-4D8F-B4CF-C1EA915D59FA}" type="slidenum">
              <a:rPr lang="en-US">
                <a:solidFill>
                  <a:srgbClr val="FFFFFF"/>
                </a:solidFill>
              </a:rPr>
              <a:pPr fontAlgn="base">
                <a:spcBef>
                  <a:spcPct val="0"/>
                </a:spcBef>
                <a:spcAft>
                  <a:spcPct val="0"/>
                </a:spcAft>
              </a:pPr>
              <a:t>‹#›</a:t>
            </a:fld>
            <a:endParaRPr lang="en-US">
              <a:solidFill>
                <a:srgbClr val="FFFFFF"/>
              </a:solidFill>
            </a:endParaRPr>
          </a:p>
        </p:txBody>
      </p:sp>
      <p:sp>
        <p:nvSpPr>
          <p:cNvPr id="19470"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71"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39881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fontAlgn="base">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319088" y="1828800"/>
            <a:ext cx="8824912" cy="5029200"/>
            <a:chOff x="201" y="1152"/>
            <a:chExt cx="5559" cy="3168"/>
          </a:xfrm>
        </p:grpSpPr>
        <p:sp>
          <p:nvSpPr>
            <p:cNvPr id="19459" name="Freeform 3"/>
            <p:cNvSpPr>
              <a:spLocks/>
            </p:cNvSpPr>
            <p:nvPr/>
          </p:nvSpPr>
          <p:spPr bwMode="ltGray">
            <a:xfrm>
              <a:off x="528" y="2909"/>
              <a:ext cx="5232" cy="1411"/>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eaLnBrk="0" fontAlgn="base" hangingPunct="0">
                <a:spcBef>
                  <a:spcPct val="0"/>
                </a:spcBef>
                <a:spcAft>
                  <a:spcPct val="0"/>
                </a:spcAft>
              </a:pPr>
              <a:endParaRPr lang="en-US">
                <a:solidFill>
                  <a:srgbClr val="FFFFFF"/>
                </a:solidFill>
              </a:endParaRPr>
            </a:p>
          </p:txBody>
        </p:sp>
        <p:sp>
          <p:nvSpPr>
            <p:cNvPr id="19460" name="Freeform 4"/>
            <p:cNvSpPr>
              <a:spLocks/>
            </p:cNvSpPr>
            <p:nvPr/>
          </p:nvSpPr>
          <p:spPr bwMode="ltGray">
            <a:xfrm>
              <a:off x="210" y="1152"/>
              <a:ext cx="5550" cy="3168"/>
            </a:xfrm>
            <a:custGeom>
              <a:avLst/>
              <a:gdLst/>
              <a:ahLst/>
              <a:cxnLst>
                <a:cxn ang="0">
                  <a:pos x="330" y="1764"/>
                </a:cxn>
                <a:cxn ang="0">
                  <a:pos x="0" y="1764"/>
                </a:cxn>
                <a:cxn ang="0">
                  <a:pos x="0" y="3168"/>
                </a:cxn>
                <a:cxn ang="0">
                  <a:pos x="5550" y="3168"/>
                </a:cxn>
                <a:cxn ang="0">
                  <a:pos x="5550" y="0"/>
                </a:cxn>
                <a:cxn ang="0">
                  <a:pos x="330" y="0"/>
                </a:cxn>
                <a:cxn ang="0">
                  <a:pos x="330" y="1764"/>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w="9525">
              <a:noFill/>
              <a:round/>
              <a:headEnd/>
              <a:tailEnd/>
            </a:ln>
          </p:spPr>
          <p:txBody>
            <a:bodyPr/>
            <a:lstStyle/>
            <a:p>
              <a:pPr eaLnBrk="0" fontAlgn="base" hangingPunct="0">
                <a:spcBef>
                  <a:spcPct val="0"/>
                </a:spcBef>
                <a:spcAft>
                  <a:spcPct val="0"/>
                </a:spcAft>
              </a:pPr>
              <a:endParaRPr lang="en-US">
                <a:solidFill>
                  <a:srgbClr val="FFFFFF"/>
                </a:solidFill>
              </a:endParaRPr>
            </a:p>
          </p:txBody>
        </p:sp>
        <p:sp>
          <p:nvSpPr>
            <p:cNvPr id="19461" name="Freeform 5"/>
            <p:cNvSpPr>
              <a:spLocks/>
            </p:cNvSpPr>
            <p:nvPr/>
          </p:nvSpPr>
          <p:spPr bwMode="ltGray">
            <a:xfrm>
              <a:off x="528" y="2932"/>
              <a:ext cx="5232" cy="1388"/>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w="9525">
              <a:noFill/>
              <a:round/>
              <a:headEnd/>
              <a:tailEnd/>
            </a:ln>
          </p:spPr>
          <p:txBody>
            <a:bodyPr/>
            <a:lstStyle/>
            <a:p>
              <a:pPr eaLnBrk="0" fontAlgn="base" hangingPunct="0">
                <a:spcBef>
                  <a:spcPct val="0"/>
                </a:spcBef>
                <a:spcAft>
                  <a:spcPct val="0"/>
                </a:spcAft>
              </a:pPr>
              <a:endParaRPr lang="en-US">
                <a:solidFill>
                  <a:srgbClr val="FFFFFF"/>
                </a:solidFill>
              </a:endParaRPr>
            </a:p>
          </p:txBody>
        </p:sp>
        <p:sp>
          <p:nvSpPr>
            <p:cNvPr id="19462"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19463"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19464"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19465"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sp>
          <p:nvSpPr>
            <p:cNvPr id="19466"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pPr>
              <a:endParaRPr lang="en-US">
                <a:solidFill>
                  <a:srgbClr val="FFFFFF"/>
                </a:solidFill>
              </a:endParaRPr>
            </a:p>
          </p:txBody>
        </p:sp>
      </p:grpSp>
      <p:sp>
        <p:nvSpPr>
          <p:cNvPr id="19467"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pPr fontAlgn="base">
              <a:spcBef>
                <a:spcPct val="0"/>
              </a:spcBef>
              <a:spcAft>
                <a:spcPct val="0"/>
              </a:spcAft>
            </a:pPr>
            <a:endParaRPr lang="en-US">
              <a:solidFill>
                <a:srgbClr val="FFFFFF"/>
              </a:solidFill>
            </a:endParaRPr>
          </a:p>
        </p:txBody>
      </p:sp>
      <p:sp>
        <p:nvSpPr>
          <p:cNvPr id="19468"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fontAlgn="base">
              <a:spcBef>
                <a:spcPct val="0"/>
              </a:spcBef>
              <a:spcAft>
                <a:spcPct val="0"/>
              </a:spcAft>
            </a:pPr>
            <a:endParaRPr lang="en-US">
              <a:solidFill>
                <a:srgbClr val="FFFFFF"/>
              </a:solidFill>
            </a:endParaRPr>
          </a:p>
        </p:txBody>
      </p:sp>
      <p:sp>
        <p:nvSpPr>
          <p:cNvPr id="19469"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fontAlgn="base">
              <a:spcBef>
                <a:spcPct val="0"/>
              </a:spcBef>
              <a:spcAft>
                <a:spcPct val="0"/>
              </a:spcAft>
            </a:pPr>
            <a:fld id="{8F6F8347-6BCB-4D8F-B4CF-C1EA915D59FA}" type="slidenum">
              <a:rPr lang="en-US">
                <a:solidFill>
                  <a:srgbClr val="FFFFFF"/>
                </a:solidFill>
              </a:rPr>
              <a:pPr fontAlgn="base">
                <a:spcBef>
                  <a:spcPct val="0"/>
                </a:spcBef>
                <a:spcAft>
                  <a:spcPct val="0"/>
                </a:spcAft>
              </a:pPr>
              <a:t>‹#›</a:t>
            </a:fld>
            <a:endParaRPr lang="en-US">
              <a:solidFill>
                <a:srgbClr val="FFFFFF"/>
              </a:solidFill>
            </a:endParaRPr>
          </a:p>
        </p:txBody>
      </p:sp>
      <p:sp>
        <p:nvSpPr>
          <p:cNvPr id="19470"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71"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53295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fontAlgn="base">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035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1514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24055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B1CE3-B059-4BF5-B35B-295BF872E833}" type="datetimeFigureOut">
              <a:rPr lang="en-US" smtClean="0">
                <a:solidFill>
                  <a:prstClr val="black">
                    <a:tint val="75000"/>
                  </a:prstClr>
                </a:solidFill>
              </a:rPr>
              <a:pPr/>
              <a:t>3/1/2018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3A278-D871-41A9-9BBE-528F7EBA8D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1747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mailto:npic@ace.orst.edu" TargetMode="External"/><Relationship Id="rId2" Type="http://schemas.openxmlformats.org/officeDocument/2006/relationships/hyperlink" Target="tel:1-800-858-7378" TargetMode="External"/><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51508"/>
            <a:ext cx="9144000" cy="2123658"/>
          </a:xfrm>
          <a:prstGeom prst="rect">
            <a:avLst/>
          </a:prstGeom>
        </p:spPr>
        <p:txBody>
          <a:bodyPr wrap="square">
            <a:spAutoFit/>
          </a:bodyPr>
          <a:lstStyle/>
          <a:p>
            <a:pPr algn="ctr"/>
            <a:r>
              <a:rPr lang="en-US" sz="4400" b="1" dirty="0">
                <a:solidFill>
                  <a:schemeClr val="bg1">
                    <a:lumMod val="50000"/>
                  </a:schemeClr>
                </a:solidFill>
                <a:latin typeface="Calibri"/>
                <a:ea typeface="+mj-ea"/>
                <a:cs typeface="+mj-cs"/>
              </a:rPr>
              <a:t>Pesticide </a:t>
            </a:r>
            <a:r>
              <a:rPr lang="en-US" sz="4400" b="1" dirty="0" smtClean="0">
                <a:solidFill>
                  <a:schemeClr val="bg1">
                    <a:lumMod val="50000"/>
                  </a:schemeClr>
                </a:solidFill>
                <a:latin typeface="Calibri"/>
                <a:ea typeface="+mj-ea"/>
                <a:cs typeface="+mj-cs"/>
              </a:rPr>
              <a:t>Hazards </a:t>
            </a:r>
          </a:p>
          <a:p>
            <a:pPr algn="ctr"/>
            <a:r>
              <a:rPr lang="en-US" sz="4400" b="1" dirty="0" smtClean="0">
                <a:solidFill>
                  <a:schemeClr val="bg1">
                    <a:lumMod val="50000"/>
                  </a:schemeClr>
                </a:solidFill>
                <a:latin typeface="Calibri"/>
                <a:ea typeface="+mj-ea"/>
                <a:cs typeface="+mj-cs"/>
              </a:rPr>
              <a:t>in  </a:t>
            </a:r>
            <a:endParaRPr lang="en-US" sz="4400" b="1" dirty="0">
              <a:solidFill>
                <a:schemeClr val="bg1">
                  <a:lumMod val="50000"/>
                </a:schemeClr>
              </a:solidFill>
              <a:latin typeface="Calibri"/>
              <a:ea typeface="+mj-ea"/>
              <a:cs typeface="+mj-cs"/>
            </a:endParaRPr>
          </a:p>
          <a:p>
            <a:pPr algn="ctr"/>
            <a:r>
              <a:rPr lang="en-US" sz="4400" b="1" dirty="0">
                <a:solidFill>
                  <a:schemeClr val="bg1">
                    <a:lumMod val="50000"/>
                  </a:schemeClr>
                </a:solidFill>
                <a:latin typeface="Calibri"/>
                <a:ea typeface="+mj-ea"/>
                <a:cs typeface="+mj-cs"/>
              </a:rPr>
              <a:t>Outdoor Marijuana Grows</a:t>
            </a:r>
            <a:endParaRPr lang="en-US" dirty="0">
              <a:solidFill>
                <a:schemeClr val="bg1">
                  <a:lumMod val="50000"/>
                </a:schemeClr>
              </a:solidFill>
            </a:endParaRPr>
          </a:p>
        </p:txBody>
      </p:sp>
      <p:sp>
        <p:nvSpPr>
          <p:cNvPr id="4" name="Rectangle 3"/>
          <p:cNvSpPr/>
          <p:nvPr/>
        </p:nvSpPr>
        <p:spPr>
          <a:xfrm>
            <a:off x="2286000" y="5715000"/>
            <a:ext cx="4572000" cy="738664"/>
          </a:xfrm>
          <a:prstGeom prst="rect">
            <a:avLst/>
          </a:prstGeom>
        </p:spPr>
        <p:txBody>
          <a:bodyPr>
            <a:spAutoFit/>
          </a:bodyPr>
          <a:lstStyle/>
          <a:p>
            <a:pPr lvl="0" algn="ctr"/>
            <a:r>
              <a:rPr lang="en-US" sz="1400" dirty="0">
                <a:solidFill>
                  <a:srgbClr val="FFFFB7"/>
                </a:solidFill>
              </a:rPr>
              <a:t>Robert Ford </a:t>
            </a:r>
            <a:r>
              <a:rPr lang="en-US" sz="1400" i="1" dirty="0">
                <a:solidFill>
                  <a:srgbClr val="FFFFB7"/>
                </a:solidFill>
              </a:rPr>
              <a:t>CIH,CSP</a:t>
            </a:r>
          </a:p>
          <a:p>
            <a:pPr lvl="0" algn="ctr"/>
            <a:r>
              <a:rPr lang="en-US" sz="1400" dirty="0">
                <a:solidFill>
                  <a:srgbClr val="FFFFB7"/>
                </a:solidFill>
              </a:rPr>
              <a:t>Environmental Program Manager</a:t>
            </a:r>
          </a:p>
          <a:p>
            <a:pPr lvl="0" algn="ctr"/>
            <a:r>
              <a:rPr lang="en-US" sz="1400" dirty="0">
                <a:solidFill>
                  <a:srgbClr val="FFFFB7"/>
                </a:solidFill>
              </a:rPr>
              <a:t>California Department of Pesticide Regulation</a:t>
            </a:r>
          </a:p>
        </p:txBody>
      </p:sp>
    </p:spTree>
    <p:extLst>
      <p:ext uri="{BB962C8B-B14F-4D97-AF65-F5344CB8AC3E}">
        <p14:creationId xmlns:p14="http://schemas.microsoft.com/office/powerpoint/2010/main" val="36308195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198152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alpha val="7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003" y="0"/>
            <a:ext cx="4114800" cy="1143000"/>
          </a:xfrm>
        </p:spPr>
        <p:txBody>
          <a:bodyPr>
            <a:normAutofit fontScale="90000"/>
          </a:bodyPr>
          <a:lstStyle/>
          <a:p>
            <a:r>
              <a:rPr lang="en-US" dirty="0" smtClean="0"/>
              <a:t>Of Major Concern</a:t>
            </a:r>
            <a:endParaRPr lang="en-US" dirty="0"/>
          </a:p>
        </p:txBody>
      </p:sp>
      <p:sp>
        <p:nvSpPr>
          <p:cNvPr id="4" name="Content Placeholder 3"/>
          <p:cNvSpPr>
            <a:spLocks noGrp="1"/>
          </p:cNvSpPr>
          <p:nvPr>
            <p:ph sz="half" idx="1"/>
          </p:nvPr>
        </p:nvSpPr>
        <p:spPr>
          <a:xfrm>
            <a:off x="0" y="1371600"/>
            <a:ext cx="4038600" cy="5029200"/>
          </a:xfrm>
        </p:spPr>
        <p:txBody>
          <a:bodyPr>
            <a:normAutofit/>
          </a:bodyPr>
          <a:lstStyle/>
          <a:p>
            <a:pPr marL="0" indent="0">
              <a:buNone/>
            </a:pPr>
            <a:r>
              <a:rPr lang="en-US" dirty="0" err="1"/>
              <a:t>Carbofuran</a:t>
            </a:r>
            <a:r>
              <a:rPr lang="en-US" dirty="0"/>
              <a:t> </a:t>
            </a:r>
            <a:r>
              <a:rPr lang="en-US" dirty="0" smtClean="0"/>
              <a:t>in water bottles</a:t>
            </a:r>
            <a:endParaRPr lang="en-US" dirty="0"/>
          </a:p>
          <a:p>
            <a:pPr marL="0" indent="0">
              <a:buNone/>
            </a:pPr>
            <a:r>
              <a:rPr lang="en-US" dirty="0"/>
              <a:t>Placed in </a:t>
            </a:r>
            <a:r>
              <a:rPr lang="en-US" dirty="0" smtClean="0"/>
              <a:t>plastic</a:t>
            </a:r>
            <a:r>
              <a:rPr lang="en-US" dirty="0" smtClean="0"/>
              <a:t> </a:t>
            </a:r>
            <a:r>
              <a:rPr lang="en-US" dirty="0"/>
              <a:t>bottles </a:t>
            </a:r>
            <a:r>
              <a:rPr lang="en-US" dirty="0" smtClean="0"/>
              <a:t>and </a:t>
            </a:r>
            <a:r>
              <a:rPr lang="en-US" dirty="0"/>
              <a:t>sprayed on ground and plants to kill wildlife through absorption </a:t>
            </a:r>
            <a:r>
              <a:rPr lang="en-US" dirty="0" smtClean="0"/>
              <a:t>and ingestion</a:t>
            </a:r>
            <a:r>
              <a:rPr lang="en-US" dirty="0"/>
              <a:t/>
            </a:r>
            <a:br>
              <a:rPr lang="en-US" dirty="0"/>
            </a:br>
            <a:endParaRPr lang="en-US" dirty="0"/>
          </a:p>
          <a:p>
            <a:pPr marL="0" indent="0">
              <a:buNone/>
            </a:pPr>
            <a:r>
              <a:rPr lang="en-US" dirty="0" smtClean="0"/>
              <a:t>Also highly </a:t>
            </a:r>
            <a:r>
              <a:rPr lang="en-US" dirty="0"/>
              <a:t>toxic to responding personnel </a:t>
            </a:r>
            <a:br>
              <a:rPr lang="en-US" dirty="0"/>
            </a:br>
            <a:endParaRPr lang="en-US" dirty="0"/>
          </a:p>
        </p:txBody>
      </p:sp>
      <p:sp>
        <p:nvSpPr>
          <p:cNvPr id="3" name="Content Placeholder 2"/>
          <p:cNvSpPr>
            <a:spLocks noGrp="1"/>
          </p:cNvSpPr>
          <p:nvPr>
            <p:ph sz="half" idx="2"/>
          </p:nvPr>
        </p:nvSpPr>
        <p:spPr/>
        <p:txBody>
          <a:bodyPr>
            <a:normAutofit/>
          </a:bodyPr>
          <a:lstStyle/>
          <a:p>
            <a:endParaRPr lang="en-US" dirty="0"/>
          </a:p>
        </p:txBody>
      </p:sp>
      <p:pic>
        <p:nvPicPr>
          <p:cNvPr id="7" name="Picture 2" descr="C:\Users\rford\Desktop\chem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8797" y="0"/>
            <a:ext cx="51115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137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81000"/>
            <a:ext cx="8763000" cy="646331"/>
          </a:xfrm>
          <a:prstGeom prst="rect">
            <a:avLst/>
          </a:prstGeom>
          <a:noFill/>
        </p:spPr>
        <p:txBody>
          <a:bodyPr wrap="square" rtlCol="0">
            <a:spAutoFit/>
          </a:bodyPr>
          <a:lstStyle/>
          <a:p>
            <a:pPr algn="ctr"/>
            <a:r>
              <a:rPr lang="en-US" sz="3600" dirty="0"/>
              <a:t>Cholinesterase Inhibition</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0808"/>
          <a:stretch/>
        </p:blipFill>
        <p:spPr>
          <a:xfrm>
            <a:off x="5530197" y="1447800"/>
            <a:ext cx="3495586" cy="4429125"/>
          </a:xfrm>
          <a:prstGeom prst="rect">
            <a:avLst/>
          </a:prstGeom>
        </p:spPr>
      </p:pic>
      <p:sp>
        <p:nvSpPr>
          <p:cNvPr id="7" name="Rectangle 6"/>
          <p:cNvSpPr/>
          <p:nvPr/>
        </p:nvSpPr>
        <p:spPr>
          <a:xfrm>
            <a:off x="6400800" y="1676400"/>
            <a:ext cx="990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Synaptic Gap</a:t>
            </a:r>
          </a:p>
        </p:txBody>
      </p:sp>
      <p:sp>
        <p:nvSpPr>
          <p:cNvPr id="8" name="Rectangle 7"/>
          <p:cNvSpPr/>
          <p:nvPr/>
        </p:nvSpPr>
        <p:spPr>
          <a:xfrm>
            <a:off x="67298" y="1676400"/>
            <a:ext cx="4572000" cy="707886"/>
          </a:xfrm>
          <a:prstGeom prst="rect">
            <a:avLst/>
          </a:prstGeom>
        </p:spPr>
        <p:txBody>
          <a:bodyPr>
            <a:spAutoFit/>
          </a:bodyPr>
          <a:lstStyle/>
          <a:p>
            <a:r>
              <a:rPr lang="en-US" sz="2000" dirty="0">
                <a:solidFill>
                  <a:srgbClr val="000000"/>
                </a:solidFill>
                <a:latin typeface="Times New Roman"/>
              </a:rPr>
              <a:t>Effect on nervous system synapses in humans, vertebrates, and insects. </a:t>
            </a:r>
            <a:endParaRPr lang="en-US" sz="2000" dirty="0"/>
          </a:p>
        </p:txBody>
      </p:sp>
      <p:sp>
        <p:nvSpPr>
          <p:cNvPr id="9" name="Rectangle 8"/>
          <p:cNvSpPr/>
          <p:nvPr/>
        </p:nvSpPr>
        <p:spPr>
          <a:xfrm>
            <a:off x="77980" y="2438400"/>
            <a:ext cx="4876800" cy="1015663"/>
          </a:xfrm>
          <a:prstGeom prst="rect">
            <a:avLst/>
          </a:prstGeom>
        </p:spPr>
        <p:txBody>
          <a:bodyPr wrap="square">
            <a:spAutoFit/>
          </a:bodyPr>
          <a:lstStyle/>
          <a:p>
            <a:r>
              <a:rPr lang="en-US" sz="2000" dirty="0">
                <a:solidFill>
                  <a:srgbClr val="000000"/>
                </a:solidFill>
                <a:latin typeface="Times New Roman"/>
              </a:rPr>
              <a:t>Stimulating signals are carried across the synapse by acetylcholine. Signals are cancelled by acetylcholinesterase</a:t>
            </a:r>
            <a:endParaRPr lang="en-US" sz="2000" dirty="0"/>
          </a:p>
        </p:txBody>
      </p:sp>
      <p:sp>
        <p:nvSpPr>
          <p:cNvPr id="10" name="Rectangle 9"/>
          <p:cNvSpPr/>
          <p:nvPr/>
        </p:nvSpPr>
        <p:spPr>
          <a:xfrm>
            <a:off x="77980" y="3962400"/>
            <a:ext cx="4572000" cy="1938992"/>
          </a:xfrm>
          <a:prstGeom prst="rect">
            <a:avLst/>
          </a:prstGeom>
        </p:spPr>
        <p:txBody>
          <a:bodyPr>
            <a:spAutoFit/>
          </a:bodyPr>
          <a:lstStyle/>
          <a:p>
            <a:r>
              <a:rPr lang="en-US" sz="2000" dirty="0">
                <a:solidFill>
                  <a:srgbClr val="000000"/>
                </a:solidFill>
                <a:latin typeface="Times New Roman"/>
              </a:rPr>
              <a:t>Cholinesterase inhibiting chemicals interfere with the cancelling of the nerve impulse allowing the impulse to continue resulting in uncontrolled rapid twitching of muscles, paralyzed breathing, convulsions, and death to the organism. </a:t>
            </a:r>
            <a:endParaRPr lang="en-US" sz="2000" dirty="0"/>
          </a:p>
        </p:txBody>
      </p:sp>
    </p:spTree>
    <p:extLst>
      <p:ext uri="{BB962C8B-B14F-4D97-AF65-F5344CB8AC3E}">
        <p14:creationId xmlns:p14="http://schemas.microsoft.com/office/powerpoint/2010/main" val="3242258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alpha val="4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prstClr val="black"/>
                </a:solidFill>
              </a:rPr>
              <a:t>Generalized Symptoms of Exposure</a:t>
            </a:r>
            <a:br>
              <a:rPr lang="en-US" sz="4000" dirty="0">
                <a:solidFill>
                  <a:prstClr val="black"/>
                </a:solidFill>
              </a:rPr>
            </a:br>
            <a:r>
              <a:rPr lang="en-US" sz="3200" dirty="0">
                <a:solidFill>
                  <a:prstClr val="black"/>
                </a:solidFill>
              </a:rPr>
              <a:t>Cholinesterase Inhibiting Pesticides</a:t>
            </a:r>
            <a:endParaRPr lang="en-US" dirty="0"/>
          </a:p>
        </p:txBody>
      </p:sp>
      <p:sp>
        <p:nvSpPr>
          <p:cNvPr id="3" name="Content Placeholder 2"/>
          <p:cNvSpPr>
            <a:spLocks noGrp="1"/>
          </p:cNvSpPr>
          <p:nvPr>
            <p:ph idx="1"/>
          </p:nvPr>
        </p:nvSpPr>
        <p:spPr/>
        <p:txBody>
          <a:bodyPr>
            <a:normAutofit/>
          </a:bodyPr>
          <a:lstStyle/>
          <a:p>
            <a:pPr marL="0" indent="0">
              <a:buNone/>
            </a:pPr>
            <a:r>
              <a:rPr lang="en-US" b="1" dirty="0">
                <a:solidFill>
                  <a:srgbClr val="000000"/>
                </a:solidFill>
                <a:latin typeface="Times New Roman"/>
              </a:rPr>
              <a:t>Mild</a:t>
            </a:r>
            <a:r>
              <a:rPr lang="en-US" dirty="0">
                <a:solidFill>
                  <a:srgbClr val="000000"/>
                </a:solidFill>
                <a:latin typeface="Times New Roman"/>
              </a:rPr>
              <a:t>- tiredness, weakness, dizziness, nausea and blurred vision</a:t>
            </a:r>
          </a:p>
          <a:p>
            <a:pPr marL="0" indent="0">
              <a:buNone/>
            </a:pPr>
            <a:r>
              <a:rPr lang="en-US" b="1" dirty="0">
                <a:solidFill>
                  <a:srgbClr val="000000"/>
                </a:solidFill>
                <a:latin typeface="Times New Roman"/>
              </a:rPr>
              <a:t>Moderate</a:t>
            </a:r>
            <a:r>
              <a:rPr lang="en-US" dirty="0">
                <a:solidFill>
                  <a:srgbClr val="000000"/>
                </a:solidFill>
                <a:latin typeface="Times New Roman"/>
              </a:rPr>
              <a:t>- headache, sweating, tearing, drooling, vomiting, tunnel vision, and twitching</a:t>
            </a:r>
          </a:p>
          <a:p>
            <a:pPr marL="0" indent="0">
              <a:buNone/>
            </a:pPr>
            <a:r>
              <a:rPr lang="en-US" b="1" dirty="0">
                <a:solidFill>
                  <a:srgbClr val="000000"/>
                </a:solidFill>
                <a:latin typeface="Times New Roman"/>
              </a:rPr>
              <a:t>Severe</a:t>
            </a:r>
            <a:r>
              <a:rPr lang="en-US" dirty="0">
                <a:solidFill>
                  <a:srgbClr val="000000"/>
                </a:solidFill>
                <a:latin typeface="Times New Roman"/>
              </a:rPr>
              <a:t>- abdominal cramps, muscular tremors, pinpoint pupils, abnormally low blood pressure, slow heartbeat, breathing difficulty.</a:t>
            </a:r>
          </a:p>
          <a:p>
            <a:pPr marL="0" indent="0">
              <a:buNone/>
            </a:pPr>
            <a:endParaRPr lang="en-US" dirty="0"/>
          </a:p>
        </p:txBody>
      </p:sp>
    </p:spTree>
    <p:extLst>
      <p:ext uri="{BB962C8B-B14F-4D97-AF65-F5344CB8AC3E}">
        <p14:creationId xmlns:p14="http://schemas.microsoft.com/office/powerpoint/2010/main" val="2853990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a:t>
            </a:r>
            <a:r>
              <a:rPr lang="en-US" dirty="0" smtClean="0"/>
              <a:t> for Cholinesterase </a:t>
            </a:r>
            <a:r>
              <a:rPr lang="en-US" dirty="0" smtClean="0"/>
              <a:t>Inhibiting </a:t>
            </a:r>
            <a:r>
              <a:rPr lang="en-US" dirty="0" smtClean="0"/>
              <a:t>Pesticide Use</a:t>
            </a:r>
            <a:endParaRPr lang="en-US" dirty="0"/>
          </a:p>
        </p:txBody>
      </p:sp>
      <p:sp>
        <p:nvSpPr>
          <p:cNvPr id="3" name="Content Placeholder 2"/>
          <p:cNvSpPr>
            <a:spLocks noGrp="1"/>
          </p:cNvSpPr>
          <p:nvPr>
            <p:ph idx="1"/>
          </p:nvPr>
        </p:nvSpPr>
        <p:spPr/>
        <p:txBody>
          <a:bodyPr>
            <a:normAutofit/>
          </a:bodyPr>
          <a:lstStyle/>
          <a:p>
            <a:pPr lvl="0"/>
            <a:r>
              <a:rPr lang="en-US" dirty="0" smtClean="0">
                <a:solidFill>
                  <a:srgbClr val="000000"/>
                </a:solidFill>
                <a:latin typeface="Times New Roman"/>
              </a:rPr>
              <a:t>In agriculture, anyone who regularly mixes, loads, or applies an OP or carbamate pesticide with the signal words “Danger” or “Warning” must be under a medical supervision program </a:t>
            </a:r>
            <a:r>
              <a:rPr lang="en-US" sz="1900" dirty="0" smtClean="0">
                <a:solidFill>
                  <a:srgbClr val="000000"/>
                </a:solidFill>
                <a:latin typeface="Times New Roman"/>
              </a:rPr>
              <a:t>(CCR T3,§6728) </a:t>
            </a:r>
            <a:endParaRPr lang="en-US" sz="1900" dirty="0">
              <a:solidFill>
                <a:srgbClr val="000000"/>
              </a:solidFill>
              <a:latin typeface="Times New Roman"/>
            </a:endParaRPr>
          </a:p>
          <a:p>
            <a:r>
              <a:rPr lang="en-US" dirty="0" smtClean="0">
                <a:solidFill>
                  <a:srgbClr val="000000"/>
                </a:solidFill>
                <a:latin typeface="Times New Roman"/>
              </a:rPr>
              <a:t>Pre-exposure </a:t>
            </a:r>
            <a:r>
              <a:rPr lang="en-US" dirty="0">
                <a:solidFill>
                  <a:srgbClr val="000000"/>
                </a:solidFill>
                <a:latin typeface="Times New Roman"/>
              </a:rPr>
              <a:t>baseline cholinesterase should be established for individuals before they come in regular contact with organophosphate and carbamate pesticides. </a:t>
            </a:r>
          </a:p>
        </p:txBody>
      </p:sp>
    </p:spTree>
    <p:extLst>
      <p:ext uri="{BB962C8B-B14F-4D97-AF65-F5344CB8AC3E}">
        <p14:creationId xmlns:p14="http://schemas.microsoft.com/office/powerpoint/2010/main" val="261362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prstClr val="black"/>
                </a:solidFill>
              </a:rPr>
              <a:t>R</a:t>
            </a:r>
            <a:r>
              <a:rPr lang="en-US" i="1" dirty="0" smtClean="0">
                <a:solidFill>
                  <a:prstClr val="black"/>
                </a:solidFill>
              </a:rPr>
              <a:t>ode</a:t>
            </a:r>
            <a:r>
              <a:rPr lang="en-US" dirty="0" smtClean="0">
                <a:solidFill>
                  <a:prstClr val="black"/>
                </a:solidFill>
              </a:rPr>
              <a:t>nticide</a:t>
            </a:r>
            <a:r>
              <a:rPr lang="en-US" dirty="0" smtClean="0"/>
              <a:t>s</a:t>
            </a:r>
            <a:r>
              <a:rPr lang="en-US" dirty="0"/>
              <a:t/>
            </a:r>
            <a:br>
              <a:rPr lang="en-US" dirty="0"/>
            </a:br>
            <a:endParaRPr lang="en-US" sz="3600" dirty="0"/>
          </a:p>
        </p:txBody>
      </p:sp>
      <p:sp>
        <p:nvSpPr>
          <p:cNvPr id="3" name="Content Placeholder 2"/>
          <p:cNvSpPr>
            <a:spLocks noGrp="1"/>
          </p:cNvSpPr>
          <p:nvPr>
            <p:ph sz="half" idx="1"/>
          </p:nvPr>
        </p:nvSpPr>
        <p:spPr>
          <a:xfrm>
            <a:off x="457200" y="1600200"/>
            <a:ext cx="5562600" cy="4525963"/>
          </a:xfrm>
        </p:spPr>
        <p:txBody>
          <a:bodyPr>
            <a:normAutofit fontScale="85000" lnSpcReduction="20000"/>
          </a:bodyPr>
          <a:lstStyle/>
          <a:p>
            <a:pPr marL="0" indent="0">
              <a:buNone/>
            </a:pPr>
            <a:r>
              <a:rPr lang="en-US" sz="3600" dirty="0" smtClean="0"/>
              <a:t>Aluminum and Zinc </a:t>
            </a:r>
            <a:r>
              <a:rPr lang="en-US" sz="3600" dirty="0"/>
              <a:t>Phosphide  </a:t>
            </a:r>
            <a:r>
              <a:rPr lang="en-US" sz="3600" dirty="0" smtClean="0"/>
              <a:t>        </a:t>
            </a:r>
            <a:r>
              <a:rPr lang="en-US" sz="3100" dirty="0"/>
              <a:t/>
            </a:r>
            <a:br>
              <a:rPr lang="en-US" sz="3100" dirty="0"/>
            </a:br>
            <a:r>
              <a:rPr lang="en-US" dirty="0"/>
              <a:t>(</a:t>
            </a:r>
            <a:r>
              <a:rPr lang="en-US" dirty="0" err="1"/>
              <a:t>Ratone</a:t>
            </a:r>
            <a:r>
              <a:rPr lang="en-US" dirty="0"/>
              <a:t>, Commando)</a:t>
            </a:r>
          </a:p>
          <a:p>
            <a:pPr marL="0" indent="0">
              <a:buNone/>
            </a:pPr>
            <a:r>
              <a:rPr lang="en-US" dirty="0"/>
              <a:t>Applied as bait or dust</a:t>
            </a:r>
          </a:p>
          <a:p>
            <a:pPr marL="0" indent="0">
              <a:buNone/>
            </a:pPr>
            <a:r>
              <a:rPr lang="en-US" dirty="0"/>
              <a:t>Red or pink in color</a:t>
            </a:r>
          </a:p>
          <a:p>
            <a:pPr marL="0" indent="0">
              <a:buNone/>
            </a:pPr>
            <a:r>
              <a:rPr lang="en-US" dirty="0"/>
              <a:t>Reactive with water and/or acid </a:t>
            </a:r>
          </a:p>
          <a:p>
            <a:pPr marL="0" indent="0">
              <a:buNone/>
            </a:pPr>
            <a:r>
              <a:rPr lang="en-US" dirty="0"/>
              <a:t>“DANGEROUS WHEN WET</a:t>
            </a:r>
            <a:r>
              <a:rPr lang="en-US" dirty="0" smtClean="0"/>
              <a:t>”</a:t>
            </a:r>
            <a:endParaRPr lang="en-US" dirty="0"/>
          </a:p>
          <a:p>
            <a:pPr marL="0" indent="0">
              <a:buNone/>
            </a:pPr>
            <a:r>
              <a:rPr lang="en-US" dirty="0"/>
              <a:t>Very toxic if swallowed or dust inhaled</a:t>
            </a:r>
          </a:p>
          <a:p>
            <a:pPr marL="0" indent="0">
              <a:buNone/>
            </a:pPr>
            <a:r>
              <a:rPr lang="en-US" dirty="0"/>
              <a:t>Not easily absorbed through skin</a:t>
            </a:r>
          </a:p>
          <a:p>
            <a:pPr marL="0" indent="0">
              <a:buNone/>
            </a:pPr>
            <a:r>
              <a:rPr lang="en-US" dirty="0"/>
              <a:t>Works by releasing </a:t>
            </a:r>
            <a:r>
              <a:rPr lang="en-US" dirty="0" err="1"/>
              <a:t>phosphine</a:t>
            </a:r>
            <a:r>
              <a:rPr lang="en-US" dirty="0"/>
              <a:t> gas when ingested or inhaled</a:t>
            </a:r>
          </a:p>
          <a:p>
            <a:pPr marL="0" indent="0">
              <a:buNone/>
            </a:pPr>
            <a:r>
              <a:rPr lang="en-US" dirty="0"/>
              <a:t>Causes pulmonary edema (fluid buildup) in lungs</a:t>
            </a:r>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5226" r="34393"/>
          <a:stretch/>
        </p:blipFill>
        <p:spPr>
          <a:xfrm>
            <a:off x="6858000" y="1295400"/>
            <a:ext cx="2230742" cy="5506767"/>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Rodenticides</a:t>
            </a:r>
            <a:endParaRPr lang="en-US" sz="4000" dirty="0"/>
          </a:p>
        </p:txBody>
      </p:sp>
      <p:sp>
        <p:nvSpPr>
          <p:cNvPr id="3" name="Content Placeholder 2"/>
          <p:cNvSpPr>
            <a:spLocks noGrp="1"/>
          </p:cNvSpPr>
          <p:nvPr>
            <p:ph idx="1"/>
          </p:nvPr>
        </p:nvSpPr>
        <p:spPr/>
        <p:txBody>
          <a:bodyPr>
            <a:normAutofit lnSpcReduction="10000"/>
          </a:bodyPr>
          <a:lstStyle/>
          <a:p>
            <a:pPr marL="0" lvl="0" indent="0">
              <a:buNone/>
            </a:pPr>
            <a:r>
              <a:rPr lang="en-US" dirty="0">
                <a:solidFill>
                  <a:prstClr val="black"/>
                </a:solidFill>
              </a:rPr>
              <a:t>Symptoms not immediate, may occur up to 24 hours later</a:t>
            </a:r>
          </a:p>
          <a:p>
            <a:pPr marL="0" indent="0">
              <a:buNone/>
            </a:pPr>
            <a:r>
              <a:rPr lang="en-US" dirty="0" smtClean="0"/>
              <a:t>Exposure </a:t>
            </a:r>
            <a:r>
              <a:rPr lang="en-US" dirty="0"/>
              <a:t>symptoms include;</a:t>
            </a:r>
            <a:br>
              <a:rPr lang="en-US" dirty="0"/>
            </a:br>
            <a:r>
              <a:rPr lang="en-US" dirty="0"/>
              <a:t>-”feeling cold” all over</a:t>
            </a:r>
            <a:br>
              <a:rPr lang="en-US" dirty="0"/>
            </a:br>
            <a:r>
              <a:rPr lang="en-US" dirty="0"/>
              <a:t>-chest tightness, abdominal pain</a:t>
            </a:r>
          </a:p>
          <a:p>
            <a:pPr marL="0" indent="0">
              <a:buNone/>
            </a:pPr>
            <a:r>
              <a:rPr lang="en-US" dirty="0" smtClean="0"/>
              <a:t>Avoid </a:t>
            </a:r>
            <a:r>
              <a:rPr lang="en-US" dirty="0"/>
              <a:t>handling containers when possible </a:t>
            </a:r>
          </a:p>
          <a:p>
            <a:pPr marL="0" indent="0">
              <a:buNone/>
            </a:pPr>
            <a:r>
              <a:rPr lang="en-US" dirty="0"/>
              <a:t>Do not handle containers </a:t>
            </a:r>
            <a:r>
              <a:rPr lang="en-US" dirty="0" smtClean="0"/>
              <a:t>or bait with </a:t>
            </a:r>
            <a:r>
              <a:rPr lang="en-US" dirty="0"/>
              <a:t>bare hands</a:t>
            </a:r>
          </a:p>
          <a:p>
            <a:pPr marL="0" indent="0">
              <a:buNone/>
            </a:pPr>
            <a:r>
              <a:rPr lang="en-US" dirty="0"/>
              <a:t>Wash hands immediately after handling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prstClr val="black"/>
                </a:solidFill>
              </a:rPr>
              <a:t>Rodenticides</a:t>
            </a:r>
            <a:endParaRPr lang="en-US"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err="1"/>
              <a:t>Coumarin</a:t>
            </a:r>
            <a:r>
              <a:rPr lang="en-US" dirty="0"/>
              <a:t>-type anticoagulants </a:t>
            </a:r>
            <a:r>
              <a:rPr lang="en-US" sz="2600" dirty="0" smtClean="0"/>
              <a:t>(TALON </a:t>
            </a:r>
            <a:r>
              <a:rPr lang="en-US" sz="2600" dirty="0"/>
              <a:t>G)</a:t>
            </a:r>
          </a:p>
          <a:p>
            <a:r>
              <a:rPr lang="en-US" dirty="0"/>
              <a:t>Grain like, green pellets</a:t>
            </a:r>
          </a:p>
          <a:p>
            <a:r>
              <a:rPr lang="en-US" dirty="0"/>
              <a:t>Designed to cause internal bleeding after repeated ingestion</a:t>
            </a:r>
          </a:p>
          <a:p>
            <a:r>
              <a:rPr lang="en-US" dirty="0"/>
              <a:t>Does not absorb through skin</a:t>
            </a:r>
          </a:p>
          <a:p>
            <a:r>
              <a:rPr lang="en-US" dirty="0"/>
              <a:t>Do not handle product with bare skin</a:t>
            </a:r>
          </a:p>
          <a:p>
            <a:r>
              <a:rPr lang="en-US" dirty="0"/>
              <a:t>Avoid breathing dust</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os-4.JPG"/>
          <p:cNvPicPr>
            <a:picLocks noGrp="1" noChangeAspect="1"/>
          </p:cNvPicPr>
          <p:nvPr>
            <p:ph idx="1"/>
          </p:nvPr>
        </p:nvPicPr>
        <p:blipFill>
          <a:blip r:embed="rId2" cstate="print"/>
          <a:stretch>
            <a:fillRect/>
          </a:stretch>
        </p:blipFill>
        <p:spPr>
          <a:xfrm rot="16200000">
            <a:off x="1300479" y="1024081"/>
            <a:ext cx="6543045" cy="487680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000" dirty="0" smtClean="0">
                <a:solidFill>
                  <a:schemeClr val="bg1">
                    <a:lumMod val="50000"/>
                  </a:schemeClr>
                </a:solidFill>
              </a:rPr>
              <a:t>Pesticide Exposures to </a:t>
            </a:r>
            <a:br>
              <a:rPr lang="en-US" sz="4000" dirty="0" smtClean="0">
                <a:solidFill>
                  <a:schemeClr val="bg1">
                    <a:lumMod val="50000"/>
                  </a:schemeClr>
                </a:solidFill>
              </a:rPr>
            </a:br>
            <a:r>
              <a:rPr lang="en-US" sz="4000" dirty="0" smtClean="0">
                <a:solidFill>
                  <a:schemeClr val="bg1">
                    <a:lumMod val="50000"/>
                  </a:schemeClr>
                </a:solidFill>
              </a:rPr>
              <a:t>Law Enforcement</a:t>
            </a:r>
            <a:endParaRPr lang="en-US" sz="4000" dirty="0">
              <a:solidFill>
                <a:schemeClr val="bg1">
                  <a:lumMod val="50000"/>
                </a:schemeClr>
              </a:solidFill>
            </a:endParaRPr>
          </a:p>
        </p:txBody>
      </p:sp>
      <p:sp>
        <p:nvSpPr>
          <p:cNvPr id="4" name="Content Placeholder 3"/>
          <p:cNvSpPr>
            <a:spLocks noGrp="1"/>
          </p:cNvSpPr>
          <p:nvPr>
            <p:ph idx="1"/>
          </p:nvPr>
        </p:nvSpPr>
        <p:spPr>
          <a:xfrm>
            <a:off x="381000" y="1600200"/>
            <a:ext cx="8007350" cy="4572000"/>
          </a:xfrm>
        </p:spPr>
        <p:txBody>
          <a:bodyPr/>
          <a:lstStyle/>
          <a:p>
            <a:r>
              <a:rPr lang="en-US" dirty="0" smtClean="0"/>
              <a:t>2014 	</a:t>
            </a:r>
          </a:p>
          <a:p>
            <a:pPr marL="0" indent="0">
              <a:buNone/>
            </a:pPr>
            <a:r>
              <a:rPr lang="en-US" sz="2200" dirty="0" smtClean="0"/>
              <a:t>-Drug task force officer developed rash on arms after removing plants in marijuana grow.  </a:t>
            </a:r>
          </a:p>
          <a:p>
            <a:pPr marL="0" indent="0">
              <a:buNone/>
            </a:pPr>
            <a:r>
              <a:rPr lang="en-US" sz="2200" dirty="0" smtClean="0"/>
              <a:t>-Five US Forest Service employees exposed to a “pink liquid” used to kill wildlife while cutting plants.  Flu like symptoms persisted up to two weeks.  Sought medical care.</a:t>
            </a:r>
          </a:p>
          <a:p>
            <a:pPr marL="0" indent="0">
              <a:buNone/>
            </a:pPr>
            <a:r>
              <a:rPr lang="en-US" sz="2200" dirty="0" smtClean="0"/>
              <a:t>-National guard member developed headache and breathing problem after removing plants in a grow site. Possible exposure to </a:t>
            </a:r>
            <a:r>
              <a:rPr lang="en-US" sz="2200" dirty="0" err="1" smtClean="0"/>
              <a:t>methamidophos</a:t>
            </a:r>
            <a:r>
              <a:rPr lang="en-US" sz="2200" dirty="0" smtClean="0"/>
              <a:t>.</a:t>
            </a:r>
          </a:p>
          <a:p>
            <a:pPr marL="0" indent="0">
              <a:buNone/>
            </a:pPr>
            <a:r>
              <a:rPr lang="en-US" sz="2200" dirty="0" smtClean="0"/>
              <a:t>-CDFW warden exposed to </a:t>
            </a:r>
            <a:r>
              <a:rPr lang="en-US" sz="2200" dirty="0" err="1" smtClean="0"/>
              <a:t>carbofuran</a:t>
            </a:r>
            <a:r>
              <a:rPr lang="en-US" sz="2200" dirty="0" smtClean="0"/>
              <a:t> while working in marijuana grow.  Developed chest pain, breathing difficulty, nausea.  Sought medical care.  </a:t>
            </a:r>
          </a:p>
          <a:p>
            <a:pPr marL="0" indent="0">
              <a:buNone/>
            </a:pPr>
            <a:endParaRPr lang="en-US" dirty="0"/>
          </a:p>
        </p:txBody>
      </p:sp>
      <p:sp>
        <p:nvSpPr>
          <p:cNvPr id="5" name="TextBox 4"/>
          <p:cNvSpPr txBox="1"/>
          <p:nvPr/>
        </p:nvSpPr>
        <p:spPr>
          <a:xfrm>
            <a:off x="5334000" y="6477000"/>
            <a:ext cx="3799438" cy="276999"/>
          </a:xfrm>
          <a:prstGeom prst="rect">
            <a:avLst/>
          </a:prstGeom>
          <a:noFill/>
        </p:spPr>
        <p:txBody>
          <a:bodyPr wrap="none" rtlCol="0">
            <a:spAutoFit/>
          </a:bodyPr>
          <a:lstStyle/>
          <a:p>
            <a:r>
              <a:rPr lang="en-US" sz="1200" dirty="0" smtClean="0"/>
              <a:t>Source: DPR Pesticide Illness Surveillance Database</a:t>
            </a:r>
            <a:endParaRPr lang="en-US" sz="1200" dirty="0"/>
          </a:p>
        </p:txBody>
      </p:sp>
    </p:spTree>
    <p:extLst>
      <p:ext uri="{BB962C8B-B14F-4D97-AF65-F5344CB8AC3E}">
        <p14:creationId xmlns:p14="http://schemas.microsoft.com/office/powerpoint/2010/main" val="1157961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Rodenticides</a:t>
            </a:r>
            <a:endParaRPr lang="en-US" dirty="0"/>
          </a:p>
        </p:txBody>
      </p:sp>
      <p:sp>
        <p:nvSpPr>
          <p:cNvPr id="3" name="Content Placeholder 2"/>
          <p:cNvSpPr>
            <a:spLocks noGrp="1"/>
          </p:cNvSpPr>
          <p:nvPr>
            <p:ph idx="1"/>
          </p:nvPr>
        </p:nvSpPr>
        <p:spPr/>
        <p:txBody>
          <a:bodyPr>
            <a:normAutofit lnSpcReduction="10000"/>
          </a:bodyPr>
          <a:lstStyle/>
          <a:p>
            <a:r>
              <a:rPr lang="en-US" dirty="0"/>
              <a:t>Strychnine </a:t>
            </a:r>
          </a:p>
          <a:p>
            <a:r>
              <a:rPr lang="en-US" dirty="0"/>
              <a:t>OSHA exposure limit 0.15 mg/m3</a:t>
            </a:r>
          </a:p>
          <a:p>
            <a:r>
              <a:rPr lang="en-US" dirty="0"/>
              <a:t>Lethal dose in humans ranges from                 30 to 120 mg (approx. 15% of 1 lb container)</a:t>
            </a:r>
          </a:p>
          <a:p>
            <a:r>
              <a:rPr lang="en-US" dirty="0"/>
              <a:t>Exposure easily controlled</a:t>
            </a:r>
          </a:p>
          <a:p>
            <a:r>
              <a:rPr lang="en-US" dirty="0"/>
              <a:t>Do not handle containers with bare hands</a:t>
            </a:r>
          </a:p>
          <a:p>
            <a:r>
              <a:rPr lang="en-US" dirty="0"/>
              <a:t>Avoid breathing dust</a:t>
            </a:r>
          </a:p>
          <a:p>
            <a:r>
              <a:rPr lang="en-US" dirty="0"/>
              <a:t>Wash off contamination as soon as possible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3810000" y="685800"/>
            <a:ext cx="17526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5175" cy="1431925"/>
          </a:xfrm>
        </p:spPr>
        <p:txBody>
          <a:bodyPr/>
          <a:lstStyle/>
          <a:p>
            <a:pPr algn="ctr"/>
            <a:r>
              <a:rPr lang="en-US" dirty="0" smtClean="0"/>
              <a:t>Protecting Yourself</a:t>
            </a:r>
            <a:endParaRPr lang="en-US" dirty="0"/>
          </a:p>
        </p:txBody>
      </p:sp>
      <p:sp>
        <p:nvSpPr>
          <p:cNvPr id="3" name="Content Placeholder 2"/>
          <p:cNvSpPr>
            <a:spLocks noGrp="1"/>
          </p:cNvSpPr>
          <p:nvPr>
            <p:ph idx="1"/>
          </p:nvPr>
        </p:nvSpPr>
        <p:spPr>
          <a:xfrm>
            <a:off x="76200" y="3169860"/>
            <a:ext cx="8007350" cy="4191000"/>
          </a:xfrm>
        </p:spPr>
        <p:txBody>
          <a:bodyPr/>
          <a:lstStyle/>
          <a:p>
            <a:r>
              <a:rPr lang="en-US" sz="2800" dirty="0"/>
              <a:t>Granular Pesticides</a:t>
            </a:r>
            <a:br>
              <a:rPr lang="en-US" sz="2800" dirty="0"/>
            </a:br>
            <a:r>
              <a:rPr lang="en-US" sz="2800" dirty="0"/>
              <a:t>Other Solids</a:t>
            </a:r>
            <a:br>
              <a:rPr lang="en-US" sz="2800" dirty="0"/>
            </a:br>
            <a:r>
              <a:rPr lang="en-US" sz="2400" dirty="0"/>
              <a:t>Dust mask (N, R, P)</a:t>
            </a:r>
          </a:p>
          <a:p>
            <a:r>
              <a:rPr lang="en-US" sz="2800" dirty="0"/>
              <a:t>Impervious Gloves</a:t>
            </a:r>
            <a:br>
              <a:rPr lang="en-US" sz="2800" dirty="0"/>
            </a:br>
            <a:r>
              <a:rPr lang="en-US" sz="2400" dirty="0"/>
              <a:t>(SDS or label)</a:t>
            </a:r>
          </a:p>
          <a:p>
            <a:r>
              <a:rPr lang="en-US" sz="2800" dirty="0"/>
              <a:t>Field sanitation</a:t>
            </a:r>
            <a:br>
              <a:rPr lang="en-US" sz="2800" dirty="0"/>
            </a:br>
            <a:r>
              <a:rPr lang="en-US" sz="2800" dirty="0"/>
              <a:t>water for washing</a:t>
            </a:r>
            <a:br>
              <a:rPr lang="en-US" sz="2800" dirty="0"/>
            </a:br>
            <a:r>
              <a:rPr lang="en-US" sz="2800" dirty="0"/>
              <a:t>rinsing contamination</a:t>
            </a:r>
          </a:p>
          <a:p>
            <a:pPr marL="0" indent="0">
              <a:buNone/>
            </a:pPr>
            <a:endParaRPr lang="en-US" dirty="0"/>
          </a:p>
        </p:txBody>
      </p:sp>
      <p:sp>
        <p:nvSpPr>
          <p:cNvPr id="4" name="Rectangle 3"/>
          <p:cNvSpPr/>
          <p:nvPr/>
        </p:nvSpPr>
        <p:spPr>
          <a:xfrm>
            <a:off x="205811" y="1600200"/>
            <a:ext cx="8229600" cy="1200329"/>
          </a:xfrm>
          <a:prstGeom prst="rect">
            <a:avLst/>
          </a:prstGeom>
          <a:effectLst>
            <a:outerShdw blurRad="50800" dist="38100" dir="13500000" algn="br" rotWithShape="0">
              <a:prstClr val="black">
                <a:alpha val="40000"/>
              </a:prstClr>
            </a:outerShdw>
          </a:effectLst>
        </p:spPr>
        <p:txBody>
          <a:bodyPr wrap="square">
            <a:spAutoFit/>
          </a:bodyPr>
          <a:lstStyle/>
          <a:p>
            <a:r>
              <a:rPr lang="en-US" sz="2400" b="1" dirty="0">
                <a:latin typeface="Times New Roman"/>
              </a:rPr>
              <a:t>CCR Title 8, Section 3380  </a:t>
            </a:r>
            <a:r>
              <a:rPr lang="en-US" sz="2400" b="1" dirty="0" smtClean="0">
                <a:latin typeface="Times New Roman"/>
              </a:rPr>
              <a:t>“Personal </a:t>
            </a:r>
            <a:r>
              <a:rPr lang="en-US" sz="2400" b="1" dirty="0">
                <a:latin typeface="Times New Roman"/>
              </a:rPr>
              <a:t>Protective </a:t>
            </a:r>
            <a:r>
              <a:rPr lang="en-US" sz="2400" b="1" dirty="0" smtClean="0">
                <a:latin typeface="Times New Roman"/>
              </a:rPr>
              <a:t>Devices”</a:t>
            </a:r>
            <a:endParaRPr lang="en-US" sz="2400" b="1" dirty="0">
              <a:latin typeface="Times New Roman"/>
            </a:endParaRPr>
          </a:p>
          <a:p>
            <a:r>
              <a:rPr lang="en-US" sz="2400" b="1" dirty="0">
                <a:latin typeface="Times New Roman"/>
              </a:rPr>
              <a:t>Requires </a:t>
            </a:r>
            <a:r>
              <a:rPr lang="en-US" sz="2400" b="1" dirty="0" smtClean="0">
                <a:latin typeface="Times New Roman"/>
              </a:rPr>
              <a:t>employees to </a:t>
            </a:r>
            <a:r>
              <a:rPr lang="en-US" sz="2400" b="1" dirty="0">
                <a:latin typeface="Times New Roman"/>
              </a:rPr>
              <a:t>use the type of PPE needed </a:t>
            </a:r>
            <a:r>
              <a:rPr lang="en-US" sz="2400" b="1" dirty="0" smtClean="0">
                <a:latin typeface="Times New Roman"/>
              </a:rPr>
              <a:t>that will</a:t>
            </a:r>
            <a:r>
              <a:rPr lang="en-US" sz="2400" b="1" dirty="0" smtClean="0">
                <a:latin typeface="Times New Roman"/>
              </a:rPr>
              <a:t> </a:t>
            </a:r>
            <a:r>
              <a:rPr lang="en-US" sz="2400" b="1" dirty="0">
                <a:latin typeface="Times New Roman"/>
              </a:rPr>
              <a:t>protect them from the hazards found  </a:t>
            </a:r>
            <a:endParaRPr lang="en-US" sz="2400" b="1" i="0" dirty="0">
              <a:effectLst/>
              <a:latin typeface="Times New Roman"/>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2895600"/>
            <a:ext cx="5061959" cy="379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82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lifornia Department of Pesticide Regulation Home Page - Internet Explorer"/>
          <p:cNvPicPr>
            <a:picLocks noChangeAspect="1"/>
          </p:cNvPicPr>
          <p:nvPr/>
        </p:nvPicPr>
        <p:blipFill rotWithShape="1">
          <a:blip r:embed="rId2">
            <a:extLst>
              <a:ext uri="{28A0092B-C50C-407E-A947-70E740481C1C}">
                <a14:useLocalDpi xmlns:a14="http://schemas.microsoft.com/office/drawing/2010/main" val="0"/>
              </a:ext>
            </a:extLst>
          </a:blip>
          <a:srcRect l="25141" t="9007" r="26074"/>
          <a:stretch/>
        </p:blipFill>
        <p:spPr>
          <a:xfrm>
            <a:off x="1447800" y="44055"/>
            <a:ext cx="6629400" cy="6744565"/>
          </a:xfrm>
          <a:prstGeom prst="rect">
            <a:avLst/>
          </a:prstGeom>
        </p:spPr>
      </p:pic>
    </p:spTree>
    <p:extLst>
      <p:ext uri="{BB962C8B-B14F-4D97-AF65-F5344CB8AC3E}">
        <p14:creationId xmlns:p14="http://schemas.microsoft.com/office/powerpoint/2010/main" val="3852719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24200"/>
            <a:ext cx="8385175" cy="1431925"/>
          </a:xfrm>
        </p:spPr>
        <p:txBody>
          <a:bodyPr/>
          <a:lstStyle/>
          <a:p>
            <a:r>
              <a:rPr lang="en-US" sz="3200" b="0" dirty="0">
                <a:solidFill>
                  <a:srgbClr val="FFFF00"/>
                </a:solidFill>
                <a:effectLst/>
                <a:latin typeface="Roboto"/>
              </a:rPr>
              <a:t>Provided as a cooperative agreement between Oregon State University and the U.S. Environmental Protection Agency.</a:t>
            </a:r>
            <a:r>
              <a:rPr lang="en-US" sz="3200" dirty="0">
                <a:solidFill>
                  <a:srgbClr val="FFFF00"/>
                </a:solidFill>
                <a:effectLst/>
                <a:latin typeface="Roboto"/>
                <a:hlinkClick r:id="rId2"/>
              </a:rPr>
              <a:t/>
            </a:r>
            <a:br>
              <a:rPr lang="en-US" sz="3200" dirty="0">
                <a:solidFill>
                  <a:srgbClr val="FFFF00"/>
                </a:solidFill>
                <a:effectLst/>
                <a:latin typeface="Roboto"/>
                <a:hlinkClick r:id="rId2"/>
              </a:rPr>
            </a:br>
            <a:r>
              <a:rPr lang="en-US" sz="3200" dirty="0">
                <a:solidFill>
                  <a:srgbClr val="000000"/>
                </a:solidFill>
                <a:effectLst/>
                <a:latin typeface="Roboto"/>
                <a:hlinkClick r:id="rId2"/>
              </a:rPr>
              <a:t/>
            </a:r>
            <a:br>
              <a:rPr lang="en-US" sz="3200" dirty="0">
                <a:solidFill>
                  <a:srgbClr val="000000"/>
                </a:solidFill>
                <a:effectLst/>
                <a:latin typeface="Roboto"/>
                <a:hlinkClick r:id="rId2"/>
              </a:rPr>
            </a:br>
            <a:r>
              <a:rPr lang="en-US" sz="3200" dirty="0">
                <a:solidFill>
                  <a:srgbClr val="000000"/>
                </a:solidFill>
                <a:effectLst/>
                <a:latin typeface="Roboto"/>
                <a:hlinkClick r:id="rId2"/>
              </a:rPr>
              <a:t>1.800.858.7378</a:t>
            </a:r>
            <a:r>
              <a:rPr lang="en-US" sz="3200" dirty="0">
                <a:solidFill>
                  <a:srgbClr val="000000"/>
                </a:solidFill>
                <a:effectLst/>
                <a:latin typeface="Roboto"/>
              </a:rPr>
              <a:t/>
            </a:r>
            <a:br>
              <a:rPr lang="en-US" sz="3200" dirty="0">
                <a:solidFill>
                  <a:srgbClr val="000000"/>
                </a:solidFill>
                <a:effectLst/>
                <a:latin typeface="Roboto"/>
              </a:rPr>
            </a:br>
            <a:r>
              <a:rPr lang="en-US" sz="3200" dirty="0">
                <a:solidFill>
                  <a:srgbClr val="000000"/>
                </a:solidFill>
                <a:effectLst/>
                <a:latin typeface="Roboto"/>
                <a:hlinkClick r:id="rId3"/>
              </a:rPr>
              <a:t>npic@ace.orst.edu</a:t>
            </a:r>
            <a:r>
              <a:rPr lang="en-US" sz="3200" b="0" dirty="0">
                <a:solidFill>
                  <a:srgbClr val="000000"/>
                </a:solidFill>
                <a:effectLst/>
                <a:latin typeface="Roboto"/>
              </a:rPr>
              <a:t> </a:t>
            </a:r>
            <a:endParaRPr lang="en-US" sz="3200" dirty="0"/>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70114"/>
          <a:stretch/>
        </p:blipFill>
        <p:spPr>
          <a:xfrm>
            <a:off x="1295400" y="228600"/>
            <a:ext cx="5791200" cy="1298059"/>
          </a:xfrm>
        </p:spPr>
      </p:pic>
    </p:spTree>
    <p:extLst>
      <p:ext uri="{BB962C8B-B14F-4D97-AF65-F5344CB8AC3E}">
        <p14:creationId xmlns:p14="http://schemas.microsoft.com/office/powerpoint/2010/main" val="1690138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Box 3"/>
          <p:cNvSpPr txBox="1"/>
          <p:nvPr/>
        </p:nvSpPr>
        <p:spPr>
          <a:xfrm>
            <a:off x="3048000" y="2743200"/>
            <a:ext cx="2514471" cy="707886"/>
          </a:xfrm>
          <a:prstGeom prst="rect">
            <a:avLst/>
          </a:prstGeom>
          <a:noFill/>
        </p:spPr>
        <p:txBody>
          <a:bodyPr wrap="none" rtlCol="0">
            <a:spAutoFit/>
          </a:bodyPr>
          <a:lstStyle/>
          <a:p>
            <a:r>
              <a:rPr lang="en-US" sz="4000" dirty="0"/>
              <a:t>Questions?</a:t>
            </a:r>
          </a:p>
        </p:txBody>
      </p:sp>
    </p:spTree>
    <p:extLst>
      <p:ext uri="{BB962C8B-B14F-4D97-AF65-F5344CB8AC3E}">
        <p14:creationId xmlns:p14="http://schemas.microsoft.com/office/powerpoint/2010/main" val="4132298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3" name="Rectangle 5"/>
          <p:cNvSpPr>
            <a:spLocks noGrp="1" noRot="1" noChangeArrowheads="1"/>
          </p:cNvSpPr>
          <p:nvPr>
            <p:ph type="title"/>
          </p:nvPr>
        </p:nvSpPr>
        <p:spPr/>
        <p:txBody>
          <a:bodyPr/>
          <a:lstStyle/>
          <a:p>
            <a:endParaRPr lang="en-US"/>
          </a:p>
        </p:txBody>
      </p:sp>
      <p:pic>
        <p:nvPicPr>
          <p:cNvPr id="32772" name="Picture 4" descr="LOCCUST502"/>
          <p:cNvPicPr>
            <a:picLocks noGrp="1" noChangeAspect="1" noChangeArrowheads="1"/>
          </p:cNvPicPr>
          <p:nvPr>
            <p:ph idx="1"/>
          </p:nvPr>
        </p:nvPicPr>
        <p:blipFill>
          <a:blip r:embed="rId2" cstate="print"/>
          <a:srcRect/>
          <a:stretch>
            <a:fillRect/>
          </a:stretch>
        </p:blipFill>
        <p:spPr>
          <a:xfrm>
            <a:off x="-12107" y="-27062"/>
            <a:ext cx="9169295" cy="6858000"/>
          </a:xfrm>
          <a:noFill/>
          <a:ln/>
        </p:spPr>
      </p:pic>
      <p:sp>
        <p:nvSpPr>
          <p:cNvPr id="2" name="TextBox 1"/>
          <p:cNvSpPr txBox="1"/>
          <p:nvPr/>
        </p:nvSpPr>
        <p:spPr>
          <a:xfrm>
            <a:off x="6765634" y="6325805"/>
            <a:ext cx="1787669" cy="369332"/>
          </a:xfrm>
          <a:prstGeom prst="rect">
            <a:avLst/>
          </a:prstGeom>
          <a:noFill/>
        </p:spPr>
        <p:txBody>
          <a:bodyPr wrap="none" rtlCol="0">
            <a:spAutoFit/>
          </a:bodyPr>
          <a:lstStyle/>
          <a:p>
            <a:r>
              <a:rPr lang="en-US" dirty="0" smtClean="0">
                <a:solidFill>
                  <a:schemeClr val="tx2">
                    <a:lumMod val="75000"/>
                  </a:schemeClr>
                </a:solidFill>
              </a:rPr>
              <a:t>Photos: CDFW </a:t>
            </a:r>
            <a:endParaRPr lang="en-US" dirty="0">
              <a:solidFill>
                <a:schemeClr val="tx2">
                  <a:lumMod val="75000"/>
                </a:schemeClr>
              </a:solidFill>
            </a:endParaRPr>
          </a:p>
        </p:txBody>
      </p:sp>
    </p:spTree>
    <p:extLst>
      <p:ext uri="{BB962C8B-B14F-4D97-AF65-F5344CB8AC3E}">
        <p14:creationId xmlns:p14="http://schemas.microsoft.com/office/powerpoint/2010/main" val="3056713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descr="C:\Users\rford\Desktop\Chemicals Found in Grow\LOCCUST04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880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97105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6248400" y="2268908"/>
            <a:ext cx="990600" cy="702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ontent Placeholder 5"/>
          <p:cNvSpPr>
            <a:spLocks noGrp="1"/>
          </p:cNvSpPr>
          <p:nvPr>
            <p:ph sz="half" idx="1"/>
          </p:nvPr>
        </p:nvSpPr>
        <p:spPr>
          <a:xfrm>
            <a:off x="76200" y="1600200"/>
            <a:ext cx="4038600" cy="4525963"/>
          </a:xfrm>
        </p:spPr>
        <p:txBody>
          <a:bodyPr>
            <a:normAutofit fontScale="85000" lnSpcReduction="20000"/>
          </a:bodyPr>
          <a:lstStyle/>
          <a:p>
            <a:pPr lvl="0"/>
            <a:r>
              <a:rPr lang="en-US" sz="3200" dirty="0">
                <a:solidFill>
                  <a:prstClr val="black"/>
                </a:solidFill>
              </a:rPr>
              <a:t>Entering gardens recently treated</a:t>
            </a:r>
          </a:p>
          <a:p>
            <a:pPr lvl="0"/>
            <a:r>
              <a:rPr lang="en-US" sz="3200" dirty="0">
                <a:solidFill>
                  <a:prstClr val="black"/>
                </a:solidFill>
              </a:rPr>
              <a:t>Removing plants with residual product</a:t>
            </a:r>
          </a:p>
          <a:p>
            <a:pPr lvl="0"/>
            <a:r>
              <a:rPr lang="en-US" sz="3200" dirty="0">
                <a:solidFill>
                  <a:prstClr val="black"/>
                </a:solidFill>
              </a:rPr>
              <a:t>Cutting/moving drip lines</a:t>
            </a:r>
          </a:p>
          <a:p>
            <a:pPr lvl="0"/>
            <a:r>
              <a:rPr lang="en-US" sz="3200" dirty="0">
                <a:solidFill>
                  <a:prstClr val="black"/>
                </a:solidFill>
              </a:rPr>
              <a:t>Dismantling holding ponds</a:t>
            </a:r>
          </a:p>
          <a:p>
            <a:pPr lvl="0"/>
            <a:r>
              <a:rPr lang="en-US" sz="3200" dirty="0">
                <a:solidFill>
                  <a:prstClr val="black"/>
                </a:solidFill>
              </a:rPr>
              <a:t>Helicopter down draft</a:t>
            </a:r>
          </a:p>
          <a:p>
            <a:pPr lvl="0"/>
            <a:r>
              <a:rPr lang="en-US" sz="3200" dirty="0">
                <a:solidFill>
                  <a:prstClr val="black"/>
                </a:solidFill>
              </a:rPr>
              <a:t>Opening containers</a:t>
            </a:r>
          </a:p>
          <a:p>
            <a:pPr lvl="0"/>
            <a:r>
              <a:rPr lang="en-US" sz="3200" dirty="0">
                <a:solidFill>
                  <a:prstClr val="black"/>
                </a:solidFill>
              </a:rPr>
              <a:t>Searching refuse</a:t>
            </a:r>
            <a:endParaRPr lang="en-US" dirty="0"/>
          </a:p>
        </p:txBody>
      </p:sp>
      <p:sp>
        <p:nvSpPr>
          <p:cNvPr id="7" name="Title 6"/>
          <p:cNvSpPr>
            <a:spLocks noGrp="1"/>
          </p:cNvSpPr>
          <p:nvPr>
            <p:ph type="title"/>
          </p:nvPr>
        </p:nvSpPr>
        <p:spPr/>
        <p:txBody>
          <a:bodyPr/>
          <a:lstStyle/>
          <a:p>
            <a:r>
              <a:rPr lang="en-US" dirty="0" smtClean="0">
                <a:solidFill>
                  <a:prstClr val="black"/>
                </a:solidFill>
              </a:rPr>
              <a:t>Routes </a:t>
            </a:r>
            <a:r>
              <a:rPr lang="en-US" dirty="0">
                <a:solidFill>
                  <a:prstClr val="black"/>
                </a:solidFill>
              </a:rPr>
              <a:t>for Pesticide Exposure</a:t>
            </a:r>
            <a:endParaRPr lang="en-US" dirty="0"/>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10000" y="1600200"/>
            <a:ext cx="5204056" cy="3878798"/>
          </a:xfrm>
        </p:spPr>
      </p:pic>
    </p:spTree>
    <p:extLst>
      <p:ext uri="{BB962C8B-B14F-4D97-AF65-F5344CB8AC3E}">
        <p14:creationId xmlns:p14="http://schemas.microsoft.com/office/powerpoint/2010/main" val="2190572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2FEB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fontScale="90000"/>
          </a:bodyPr>
          <a:lstStyle/>
          <a:p>
            <a:r>
              <a:rPr lang="en-US" dirty="0"/>
              <a:t>Pesticide Labels</a:t>
            </a:r>
            <a:br>
              <a:rPr lang="en-US" dirty="0"/>
            </a:br>
            <a:r>
              <a:rPr lang="en-US" dirty="0"/>
              <a:t>Signal Words</a:t>
            </a:r>
          </a:p>
        </p:txBody>
      </p:sp>
      <p:sp>
        <p:nvSpPr>
          <p:cNvPr id="3" name="Content Placeholder 2"/>
          <p:cNvSpPr>
            <a:spLocks noGrp="1"/>
          </p:cNvSpPr>
          <p:nvPr>
            <p:ph idx="1"/>
          </p:nvPr>
        </p:nvSpPr>
        <p:spPr>
          <a:xfrm>
            <a:off x="155575" y="1219200"/>
            <a:ext cx="8836025" cy="5562600"/>
          </a:xfrm>
          <a:solidFill>
            <a:srgbClr val="FFFF00"/>
          </a:solidFill>
        </p:spPr>
        <p:txBody>
          <a:bodyPr>
            <a:normAutofit fontScale="92500" lnSpcReduction="10000"/>
          </a:bodyPr>
          <a:lstStyle/>
          <a:p>
            <a:r>
              <a:rPr lang="en-US" sz="2800" dirty="0" smtClean="0"/>
              <a:t>Pesticides </a:t>
            </a:r>
            <a:r>
              <a:rPr lang="en-US" sz="2800" dirty="0"/>
              <a:t>have </a:t>
            </a:r>
            <a:r>
              <a:rPr lang="en-US" sz="2800" dirty="0" smtClean="0"/>
              <a:t>been found with </a:t>
            </a:r>
            <a:r>
              <a:rPr lang="en-US" sz="2800" dirty="0"/>
              <a:t>banned or </a:t>
            </a:r>
            <a:r>
              <a:rPr lang="en-US" sz="2800" dirty="0" smtClean="0"/>
              <a:t>restricted </a:t>
            </a:r>
            <a:r>
              <a:rPr lang="en-US" sz="2800" dirty="0"/>
              <a:t>use in the US</a:t>
            </a:r>
          </a:p>
          <a:p>
            <a:r>
              <a:rPr lang="en-US" sz="2800" dirty="0"/>
              <a:t>Label identification can help specify </a:t>
            </a:r>
            <a:r>
              <a:rPr lang="en-US" sz="2800" dirty="0" smtClean="0"/>
              <a:t>toxicity</a:t>
            </a:r>
            <a:r>
              <a:rPr lang="en-US" sz="2800" dirty="0"/>
              <a:t/>
            </a:r>
            <a:br>
              <a:rPr lang="en-US" sz="2800" dirty="0"/>
            </a:br>
            <a:endParaRPr lang="en-US" sz="2800" dirty="0"/>
          </a:p>
          <a:p>
            <a:pPr marL="457200" lvl="1" indent="0">
              <a:buNone/>
            </a:pPr>
            <a:r>
              <a:rPr lang="en-US" dirty="0" smtClean="0">
                <a:solidFill>
                  <a:srgbClr val="FF0000"/>
                </a:solidFill>
              </a:rPr>
              <a:t>DANGER 	</a:t>
            </a:r>
            <a:r>
              <a:rPr lang="en-US" dirty="0">
                <a:solidFill>
                  <a:srgbClr val="FF0000"/>
                </a:solidFill>
              </a:rPr>
              <a:t>	</a:t>
            </a:r>
            <a:r>
              <a:rPr lang="en-US" dirty="0" smtClean="0">
                <a:solidFill>
                  <a:srgbClr val="FF0000"/>
                </a:solidFill>
              </a:rPr>
              <a:t>POISON  </a:t>
            </a:r>
            <a:r>
              <a:rPr lang="en-US" dirty="0"/>
              <a:t>	</a:t>
            </a:r>
            <a:br>
              <a:rPr lang="en-US" dirty="0"/>
            </a:br>
            <a:r>
              <a:rPr lang="en-US" sz="2400" dirty="0">
                <a:solidFill>
                  <a:prstClr val="black"/>
                </a:solidFill>
              </a:rPr>
              <a:t>Poison in red letters with skull and crossbones</a:t>
            </a:r>
            <a:r>
              <a:rPr lang="en-US" dirty="0"/>
              <a:t/>
            </a:r>
            <a:br>
              <a:rPr lang="en-US" dirty="0"/>
            </a:br>
            <a:r>
              <a:rPr lang="en-US" sz="2600" dirty="0"/>
              <a:t>Highly toxic/fatal (taste to 1/8 </a:t>
            </a:r>
            <a:r>
              <a:rPr lang="en-US" sz="2600" dirty="0" err="1"/>
              <a:t>oz</a:t>
            </a:r>
            <a:r>
              <a:rPr lang="en-US" sz="2600" dirty="0"/>
              <a:t>) through inhalation, absorption, ingestion or corrosive to eyes and skin</a:t>
            </a:r>
          </a:p>
          <a:p>
            <a:pPr marL="457200" lvl="1" indent="0">
              <a:buNone/>
            </a:pPr>
            <a:r>
              <a:rPr lang="en-US" dirty="0" smtClean="0">
                <a:solidFill>
                  <a:srgbClr val="C00000"/>
                </a:solidFill>
              </a:rPr>
              <a:t>WARNING </a:t>
            </a:r>
            <a:r>
              <a:rPr lang="en-US" dirty="0"/>
              <a:t/>
            </a:r>
            <a:br>
              <a:rPr lang="en-US" dirty="0"/>
            </a:br>
            <a:r>
              <a:rPr lang="en-US" sz="2600" dirty="0"/>
              <a:t>Moderately toxic </a:t>
            </a:r>
            <a:r>
              <a:rPr lang="en-US" sz="2400" dirty="0"/>
              <a:t>(1/8 to 1 ounce), </a:t>
            </a:r>
            <a:r>
              <a:rPr lang="en-US" sz="2600" dirty="0"/>
              <a:t>severe potential for irritation to skin and eyes (clearing in 8 to 21 days)</a:t>
            </a:r>
          </a:p>
          <a:p>
            <a:pPr marL="457200" lvl="1" indent="0">
              <a:buNone/>
            </a:pPr>
            <a:r>
              <a:rPr lang="en-US" dirty="0">
                <a:solidFill>
                  <a:schemeClr val="accent3">
                    <a:lumMod val="50000"/>
                  </a:schemeClr>
                </a:solidFill>
              </a:rPr>
              <a:t>CAUTION </a:t>
            </a:r>
            <a:r>
              <a:rPr lang="en-US" dirty="0"/>
              <a:t/>
            </a:r>
            <a:br>
              <a:rPr lang="en-US" dirty="0"/>
            </a:br>
            <a:r>
              <a:rPr lang="en-US" sz="2600" dirty="0"/>
              <a:t>Slightly toxic (</a:t>
            </a:r>
            <a:r>
              <a:rPr lang="en-US" sz="2400" dirty="0"/>
              <a:t>ounce to pint</a:t>
            </a:r>
            <a:r>
              <a:rPr lang="en-US" sz="2600" dirty="0"/>
              <a:t>) through ingestion, moderate potential for skin and eye  irritation </a:t>
            </a:r>
          </a:p>
          <a:p>
            <a:endParaRPr lang="en-US" dirty="0"/>
          </a:p>
          <a:p>
            <a:endParaRPr lang="en-US" dirty="0"/>
          </a:p>
        </p:txBody>
      </p:sp>
      <p:pic>
        <p:nvPicPr>
          <p:cNvPr id="5" name="Picture 4" descr="Skull_and_crossbones.svg.png"/>
          <p:cNvPicPr>
            <a:picLocks noChangeAspect="1"/>
          </p:cNvPicPr>
          <p:nvPr/>
        </p:nvPicPr>
        <p:blipFill>
          <a:blip r:embed="rId2" cstate="print"/>
          <a:stretch>
            <a:fillRect/>
          </a:stretch>
        </p:blipFill>
        <p:spPr>
          <a:xfrm>
            <a:off x="2057400" y="2632104"/>
            <a:ext cx="647700" cy="647700"/>
          </a:xfrm>
          <a:prstGeom prst="rect">
            <a:avLst/>
          </a:prstGeom>
        </p:spPr>
      </p:pic>
      <p:sp>
        <p:nvSpPr>
          <p:cNvPr id="6" name="AutoShape 5" descr="Image result for skull and crossbon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7" descr="Image result for skull and crossbon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559907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Organophosphate Pesticides</a:t>
            </a:r>
            <a:endParaRPr lang="en-US" sz="3600" dirty="0"/>
          </a:p>
        </p:txBody>
      </p:sp>
      <p:sp>
        <p:nvSpPr>
          <p:cNvPr id="3" name="Content Placeholder 2"/>
          <p:cNvSpPr>
            <a:spLocks noGrp="1"/>
          </p:cNvSpPr>
          <p:nvPr>
            <p:ph sz="half" idx="1"/>
          </p:nvPr>
        </p:nvSpPr>
        <p:spPr>
          <a:xfrm>
            <a:off x="0" y="1143000"/>
            <a:ext cx="6019800" cy="4525963"/>
          </a:xfrm>
        </p:spPr>
        <p:txBody>
          <a:bodyPr>
            <a:normAutofit fontScale="92500" lnSpcReduction="10000"/>
          </a:bodyPr>
          <a:lstStyle/>
          <a:p>
            <a:pPr marL="0" indent="0">
              <a:buNone/>
            </a:pPr>
            <a:r>
              <a:rPr lang="en-US" sz="3200" dirty="0"/>
              <a:t>Cholinesterase </a:t>
            </a:r>
            <a:r>
              <a:rPr lang="en-US" sz="3200" dirty="0" smtClean="0"/>
              <a:t>inhibitor</a:t>
            </a:r>
            <a:endParaRPr lang="en-US" sz="3200" dirty="0"/>
          </a:p>
          <a:p>
            <a:pPr marL="0" lvl="0" indent="0">
              <a:buNone/>
            </a:pPr>
            <a:r>
              <a:rPr lang="en-US" sz="2400" dirty="0">
                <a:solidFill>
                  <a:prstClr val="black"/>
                </a:solidFill>
              </a:rPr>
              <a:t>Fat soluble</a:t>
            </a:r>
          </a:p>
          <a:p>
            <a:pPr marL="0" lvl="0" indent="0">
              <a:buNone/>
            </a:pPr>
            <a:r>
              <a:rPr lang="en-US" sz="2400" dirty="0">
                <a:solidFill>
                  <a:prstClr val="black"/>
                </a:solidFill>
              </a:rPr>
              <a:t>Absorb well through the skin, mucous membranes, eyes, and respiratory system</a:t>
            </a:r>
            <a:endParaRPr lang="en-US" sz="2400" dirty="0"/>
          </a:p>
          <a:p>
            <a:pPr marL="0" lvl="0" indent="0">
              <a:buNone/>
            </a:pPr>
            <a:r>
              <a:rPr lang="en-US" sz="2400" dirty="0" smtClean="0"/>
              <a:t>Include:</a:t>
            </a:r>
          </a:p>
          <a:p>
            <a:pPr marL="0" lvl="0" indent="0">
              <a:buNone/>
            </a:pPr>
            <a:r>
              <a:rPr lang="en-US" sz="2400" dirty="0" smtClean="0"/>
              <a:t>Methyl </a:t>
            </a:r>
            <a:r>
              <a:rPr lang="en-US" sz="2400" dirty="0"/>
              <a:t>Parathion </a:t>
            </a:r>
            <a:r>
              <a:rPr lang="en-US" dirty="0"/>
              <a:t/>
            </a:r>
            <a:br>
              <a:rPr lang="en-US" dirty="0"/>
            </a:br>
            <a:r>
              <a:rPr lang="en-US" sz="1800" dirty="0"/>
              <a:t>Restricted use pesticide (</a:t>
            </a:r>
            <a:r>
              <a:rPr lang="en-US" sz="1800" dirty="0" err="1"/>
              <a:t>Metaphos</a:t>
            </a:r>
            <a:r>
              <a:rPr lang="en-US" sz="1800" dirty="0"/>
              <a:t> or </a:t>
            </a:r>
            <a:r>
              <a:rPr lang="en-US" sz="1800" dirty="0" err="1"/>
              <a:t>Metafos</a:t>
            </a:r>
            <a:r>
              <a:rPr lang="en-US" sz="1800" dirty="0" smtClean="0"/>
              <a:t>)</a:t>
            </a:r>
          </a:p>
          <a:p>
            <a:pPr marL="0" lvl="0" indent="0">
              <a:buNone/>
            </a:pPr>
            <a:r>
              <a:rPr lang="en-US" sz="1800" dirty="0">
                <a:solidFill>
                  <a:prstClr val="black"/>
                </a:solidFill>
              </a:rPr>
              <a:t>Not registered for Use in </a:t>
            </a:r>
            <a:r>
              <a:rPr lang="en-US" sz="1800" dirty="0" smtClean="0">
                <a:solidFill>
                  <a:prstClr val="black"/>
                </a:solidFill>
              </a:rPr>
              <a:t>California</a:t>
            </a:r>
            <a:r>
              <a:rPr lang="en-US" sz="1800" dirty="0"/>
              <a:t/>
            </a:r>
            <a:br>
              <a:rPr lang="en-US" sz="1800" dirty="0"/>
            </a:br>
            <a:r>
              <a:rPr lang="en-US" sz="2400" dirty="0" err="1"/>
              <a:t>Methamidophos</a:t>
            </a:r>
            <a:r>
              <a:rPr lang="en-US" dirty="0"/>
              <a:t>  </a:t>
            </a:r>
            <a:br>
              <a:rPr lang="en-US" dirty="0"/>
            </a:br>
            <a:r>
              <a:rPr lang="en-US" sz="1800" dirty="0"/>
              <a:t>Restricted use pesticide (Monitor, </a:t>
            </a:r>
            <a:r>
              <a:rPr lang="en-US" sz="1800" dirty="0" err="1"/>
              <a:t>Tamaron</a:t>
            </a:r>
            <a:r>
              <a:rPr lang="en-US" sz="1800" dirty="0" smtClean="0"/>
              <a:t>)</a:t>
            </a:r>
          </a:p>
          <a:p>
            <a:pPr marL="0" lvl="0" indent="0">
              <a:buNone/>
            </a:pPr>
            <a:r>
              <a:rPr lang="en-US" sz="1800" dirty="0" smtClean="0"/>
              <a:t>Not registered for Use in California </a:t>
            </a:r>
            <a:endParaRPr lang="en-US" sz="1800" dirty="0"/>
          </a:p>
          <a:p>
            <a:pPr marL="0" lvl="0" indent="0">
              <a:buNone/>
            </a:pPr>
            <a:r>
              <a:rPr lang="en-US" sz="2400" dirty="0" smtClean="0"/>
              <a:t>Malathion</a:t>
            </a:r>
          </a:p>
          <a:p>
            <a:pPr marL="0" lvl="0" indent="0">
              <a:buNone/>
            </a:pPr>
            <a:r>
              <a:rPr lang="en-US" sz="1800" dirty="0" smtClean="0"/>
              <a:t>Non-restricted use</a:t>
            </a:r>
            <a:r>
              <a:rPr lang="en-US" sz="1800" dirty="0" smtClean="0"/>
              <a:t> </a:t>
            </a:r>
            <a:endParaRPr lang="en-US" sz="1800" dirty="0"/>
          </a:p>
          <a:p>
            <a:pPr marL="0" indent="0">
              <a:buNone/>
            </a:pPr>
            <a:endParaRPr lang="en-US" dirty="0"/>
          </a:p>
        </p:txBody>
      </p:sp>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48400" y="990600"/>
            <a:ext cx="2835046"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108450"/>
            <a:ext cx="2066925"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4232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alpha val="6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prstClr val="black"/>
                </a:solidFill>
              </a:rPr>
              <a:t>Carbamate</a:t>
            </a:r>
            <a:r>
              <a:rPr lang="en-US" dirty="0" smtClean="0"/>
              <a:t> </a:t>
            </a:r>
            <a:r>
              <a:rPr lang="en-US" dirty="0"/>
              <a:t>Pesticides</a:t>
            </a:r>
            <a:br>
              <a:rPr lang="en-US" dirty="0"/>
            </a:br>
            <a:endParaRPr lang="en-US" sz="3600" dirty="0"/>
          </a:p>
        </p:txBody>
      </p:sp>
      <p:sp>
        <p:nvSpPr>
          <p:cNvPr id="3" name="Content Placeholder 2"/>
          <p:cNvSpPr>
            <a:spLocks noGrp="1"/>
          </p:cNvSpPr>
          <p:nvPr>
            <p:ph sz="half" idx="1"/>
          </p:nvPr>
        </p:nvSpPr>
        <p:spPr>
          <a:xfrm>
            <a:off x="152400" y="1524000"/>
            <a:ext cx="4572000" cy="4525963"/>
          </a:xfrm>
        </p:spPr>
        <p:txBody>
          <a:bodyPr>
            <a:normAutofit/>
          </a:bodyPr>
          <a:lstStyle/>
          <a:p>
            <a:pPr marL="0" indent="0">
              <a:buNone/>
            </a:pPr>
            <a:r>
              <a:rPr lang="en-US" sz="3200" dirty="0"/>
              <a:t>Cholinesterase Inhibitor</a:t>
            </a:r>
          </a:p>
          <a:p>
            <a:pPr marL="0" indent="0">
              <a:buNone/>
            </a:pPr>
            <a:r>
              <a:rPr lang="en-US" dirty="0" smtClean="0"/>
              <a:t>Include:</a:t>
            </a:r>
          </a:p>
          <a:p>
            <a:pPr marL="0" indent="0">
              <a:buNone/>
            </a:pPr>
            <a:r>
              <a:rPr lang="en-US" dirty="0" err="1" smtClean="0"/>
              <a:t>Carbofuran</a:t>
            </a:r>
            <a:r>
              <a:rPr lang="en-US" dirty="0" smtClean="0"/>
              <a:t> </a:t>
            </a:r>
            <a:endParaRPr lang="en-US" sz="1800" dirty="0"/>
          </a:p>
          <a:p>
            <a:pPr marL="0" indent="0">
              <a:buNone/>
            </a:pPr>
            <a:r>
              <a:rPr lang="en-US" sz="1800" dirty="0"/>
              <a:t>Restricted use pesticide (</a:t>
            </a:r>
            <a:r>
              <a:rPr lang="en-US" sz="1800" dirty="0" err="1"/>
              <a:t>Furadan</a:t>
            </a:r>
            <a:r>
              <a:rPr lang="en-US" sz="1800" dirty="0"/>
              <a:t>, Furan</a:t>
            </a:r>
            <a:r>
              <a:rPr lang="en-US" sz="1800" dirty="0" smtClean="0"/>
              <a:t>)</a:t>
            </a:r>
          </a:p>
          <a:p>
            <a:pPr marL="0" indent="0">
              <a:buNone/>
            </a:pPr>
            <a:r>
              <a:rPr lang="en-US" sz="1700" dirty="0">
                <a:solidFill>
                  <a:prstClr val="black"/>
                </a:solidFill>
              </a:rPr>
              <a:t>Not registered for Use in </a:t>
            </a:r>
            <a:r>
              <a:rPr lang="en-US" sz="1700" dirty="0" smtClean="0">
                <a:solidFill>
                  <a:prstClr val="black"/>
                </a:solidFill>
              </a:rPr>
              <a:t>California</a:t>
            </a:r>
          </a:p>
          <a:p>
            <a:pPr marL="0" indent="0">
              <a:buNone/>
            </a:pPr>
            <a:r>
              <a:rPr lang="en-US" sz="1700" dirty="0" smtClean="0">
                <a:solidFill>
                  <a:prstClr val="black"/>
                </a:solidFill>
              </a:rPr>
              <a:t>Banned by Federal EPA</a:t>
            </a:r>
            <a:r>
              <a:rPr lang="en-US" sz="1700" dirty="0">
                <a:solidFill>
                  <a:prstClr val="black"/>
                </a:solidFill>
              </a:rPr>
              <a:t/>
            </a:r>
            <a:br>
              <a:rPr lang="en-US" sz="1700" dirty="0">
                <a:solidFill>
                  <a:prstClr val="black"/>
                </a:solidFill>
              </a:rPr>
            </a:br>
            <a:endParaRPr lang="en-US" sz="1800" dirty="0"/>
          </a:p>
          <a:p>
            <a:pPr marL="0" indent="0">
              <a:buNone/>
            </a:pPr>
            <a:r>
              <a:rPr lang="en-US" dirty="0" err="1"/>
              <a:t>Carbaryl</a:t>
            </a:r>
            <a:r>
              <a:rPr lang="en-US" dirty="0"/>
              <a:t> </a:t>
            </a:r>
            <a:r>
              <a:rPr lang="en-US" sz="1800" dirty="0"/>
              <a:t> </a:t>
            </a:r>
          </a:p>
          <a:p>
            <a:pPr marL="0" indent="0">
              <a:buNone/>
            </a:pPr>
            <a:r>
              <a:rPr lang="en-US" sz="1700" dirty="0" smtClean="0"/>
              <a:t>Restricted use pesticide except for home-use bait formulation (Sevin-5)</a:t>
            </a:r>
            <a:endParaRPr lang="en-US" sz="1700" dirty="0"/>
          </a:p>
          <a:p>
            <a:pPr marL="0" indent="0">
              <a:buNone/>
            </a:pPr>
            <a:endParaRPr lang="en-US" dirty="0"/>
          </a:p>
        </p:txBody>
      </p:sp>
      <p:pic>
        <p:nvPicPr>
          <p:cNvPr id="5" name="Content Placeholder 4" descr="Fay Canyon Grow 027.jpg"/>
          <p:cNvPicPr>
            <a:picLocks noGrp="1" noChangeAspect="1"/>
          </p:cNvPicPr>
          <p:nvPr>
            <p:ph sz="half" idx="2"/>
          </p:nvPr>
        </p:nvPicPr>
        <p:blipFill>
          <a:blip r:embed="rId2" cstate="print"/>
          <a:stretch>
            <a:fillRect/>
          </a:stretch>
        </p:blipFill>
        <p:spPr>
          <a:xfrm>
            <a:off x="4953000" y="4416185"/>
            <a:ext cx="3276600" cy="2441815"/>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599"/>
            <a:ext cx="4038600" cy="300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14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3709</TotalTime>
  <Words>490</Words>
  <Application>Microsoft Office PowerPoint</Application>
  <PresentationFormat>On-screen Show (4:3)</PresentationFormat>
  <Paragraphs>102</Paragraphs>
  <Slides>25</Slides>
  <Notes>0</Notes>
  <HiddenSlides>0</HiddenSlides>
  <MMClips>0</MMClips>
  <ScaleCrop>false</ScaleCrop>
  <HeadingPairs>
    <vt:vector size="4" baseType="variant">
      <vt:variant>
        <vt:lpstr>Theme</vt:lpstr>
      </vt:variant>
      <vt:variant>
        <vt:i4>7</vt:i4>
      </vt:variant>
      <vt:variant>
        <vt:lpstr>Slide Titles</vt:lpstr>
      </vt:variant>
      <vt:variant>
        <vt:i4>25</vt:i4>
      </vt:variant>
    </vt:vector>
  </HeadingPairs>
  <TitlesOfParts>
    <vt:vector size="32" baseType="lpstr">
      <vt:lpstr>Office Theme</vt:lpstr>
      <vt:lpstr>1_Glass Layers</vt:lpstr>
      <vt:lpstr>3_Glass Layers</vt:lpstr>
      <vt:lpstr>1_Office Theme</vt:lpstr>
      <vt:lpstr>2_Office Theme</vt:lpstr>
      <vt:lpstr>6_Office Theme</vt:lpstr>
      <vt:lpstr>7_Office Theme</vt:lpstr>
      <vt:lpstr>PowerPoint Presentation</vt:lpstr>
      <vt:lpstr>Pesticide Exposures to  Law Enforcement</vt:lpstr>
      <vt:lpstr>PowerPoint Presentation</vt:lpstr>
      <vt:lpstr>PowerPoint Presentation</vt:lpstr>
      <vt:lpstr>PowerPoint Presentation</vt:lpstr>
      <vt:lpstr>Routes for Pesticide Exposure</vt:lpstr>
      <vt:lpstr>Pesticide Labels Signal Words</vt:lpstr>
      <vt:lpstr>Organophosphate Pesticides</vt:lpstr>
      <vt:lpstr>Carbamate Pesticides </vt:lpstr>
      <vt:lpstr>PowerPoint Presentation</vt:lpstr>
      <vt:lpstr>Of Major Concern</vt:lpstr>
      <vt:lpstr>PowerPoint Presentation</vt:lpstr>
      <vt:lpstr>Generalized Symptoms of Exposure Cholinesterase Inhibiting Pesticides</vt:lpstr>
      <vt:lpstr>Requirements for Cholinesterase Inhibiting Pesticide Use</vt:lpstr>
      <vt:lpstr>Rodenticides </vt:lpstr>
      <vt:lpstr>PowerPoint Presentation</vt:lpstr>
      <vt:lpstr>Rodenticides</vt:lpstr>
      <vt:lpstr>Rodenticides</vt:lpstr>
      <vt:lpstr>PowerPoint Presentation</vt:lpstr>
      <vt:lpstr>Rodenticides</vt:lpstr>
      <vt:lpstr>PowerPoint Presentation</vt:lpstr>
      <vt:lpstr>Protecting Yourself</vt:lpstr>
      <vt:lpstr>PowerPoint Presentation</vt:lpstr>
      <vt:lpstr>Provided as a cooperative agreement between Oregon State University and the U.S. Environmental Protection Agency.  1.800.858.7378 npic@ace.orst.edu </vt:lpstr>
      <vt:lpstr>PowerPoint Presentation</vt:lpstr>
    </vt:vector>
  </TitlesOfParts>
  <Company>DFG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Pesticide Use  in Marijuana Gardens</dc:title>
  <dc:creator>OSPR</dc:creator>
  <cp:lastModifiedBy>Robert Ford</cp:lastModifiedBy>
  <cp:revision>400</cp:revision>
  <cp:lastPrinted>2016-10-28T20:26:36Z</cp:lastPrinted>
  <dcterms:created xsi:type="dcterms:W3CDTF">2010-05-10T15:47:49Z</dcterms:created>
  <dcterms:modified xsi:type="dcterms:W3CDTF">2018-03-01T19:34:48Z</dcterms:modified>
</cp:coreProperties>
</file>